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33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0" autoAdjust="0"/>
    <p:restoredTop sz="94660"/>
  </p:normalViewPr>
  <p:slideViewPr>
    <p:cSldViewPr>
      <p:cViewPr varScale="1">
        <p:scale>
          <a:sx n="69" d="100"/>
          <a:sy n="69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0509" y="0"/>
            <a:ext cx="3077137" cy="512304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r">
              <a:defRPr sz="1200"/>
            </a:lvl1pPr>
          </a:lstStyle>
          <a:p>
            <a:fld id="{138E5137-CB11-4A7D-9181-B90E20FFE8CA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720676"/>
            <a:ext cx="3077137" cy="512303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0509" y="9720676"/>
            <a:ext cx="3077137" cy="512303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>
              <a:defRPr sz="1200"/>
            </a:lvl1pPr>
          </a:lstStyle>
          <a:p>
            <a:fld id="{36EB3D02-31B1-4F9B-B94C-E76EDF879C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14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0509" y="0"/>
            <a:ext cx="3077137" cy="512304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r">
              <a:defRPr sz="1200"/>
            </a:lvl1pPr>
          </a:lstStyle>
          <a:p>
            <a:fld id="{BCF577C9-8D9C-4205-B60B-D37C5A61F87E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5" tIns="47372" rIns="94745" bIns="47372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602" y="4861158"/>
            <a:ext cx="5680103" cy="4605821"/>
          </a:xfrm>
          <a:prstGeom prst="rect">
            <a:avLst/>
          </a:prstGeom>
        </p:spPr>
        <p:txBody>
          <a:bodyPr vert="horz" lIns="94745" tIns="47372" rIns="94745" bIns="47372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0676"/>
            <a:ext cx="3077137" cy="512303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0509" y="9720676"/>
            <a:ext cx="3077137" cy="512303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>
              <a:defRPr sz="1200"/>
            </a:lvl1pPr>
          </a:lstStyle>
          <a:p>
            <a:fld id="{7B77F21D-38A4-489C-8F42-3F254A7F9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AB18-8460-4BDE-8AB4-B67B78838FE6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EF8-C5FC-4A89-B027-5843C0A0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AB18-8460-4BDE-8AB4-B67B78838FE6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EF8-C5FC-4A89-B027-5843C0A0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AB18-8460-4BDE-8AB4-B67B78838FE6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EF8-C5FC-4A89-B027-5843C0A0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AB18-8460-4BDE-8AB4-B67B78838FE6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EF8-C5FC-4A89-B027-5843C0A0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AB18-8460-4BDE-8AB4-B67B78838FE6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EF8-C5FC-4A89-B027-5843C0A0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AB18-8460-4BDE-8AB4-B67B78838FE6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EF8-C5FC-4A89-B027-5843C0A0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AB18-8460-4BDE-8AB4-B67B78838FE6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EF8-C5FC-4A89-B027-5843C0A0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AB18-8460-4BDE-8AB4-B67B78838FE6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EF8-C5FC-4A89-B027-5843C0A0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AB18-8460-4BDE-8AB4-B67B78838FE6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EF8-C5FC-4A89-B027-5843C0A0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AB18-8460-4BDE-8AB4-B67B78838FE6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EF8-C5FC-4A89-B027-5843C0A0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AB18-8460-4BDE-8AB4-B67B78838FE6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DEF8-C5FC-4A89-B027-5843C0A0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2AB18-8460-4BDE-8AB4-B67B78838FE6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0DEF8-C5FC-4A89-B027-5843C0A04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Previous</a:t>
            </a:r>
            <a:r>
              <a:rPr lang="sv-SE" dirty="0" smtClean="0"/>
              <a:t> </a:t>
            </a:r>
            <a:r>
              <a:rPr lang="sv-SE" dirty="0" err="1" smtClean="0"/>
              <a:t>lecture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Both</a:t>
            </a:r>
            <a:r>
              <a:rPr lang="sv-SE" dirty="0" smtClean="0"/>
              <a:t> </a:t>
            </a:r>
            <a:r>
              <a:rPr lang="sv-SE" dirty="0" err="1" smtClean="0"/>
              <a:t>prices</a:t>
            </a:r>
            <a:r>
              <a:rPr lang="sv-SE" dirty="0" smtClean="0"/>
              <a:t> and </a:t>
            </a:r>
            <a:r>
              <a:rPr lang="sv-SE" dirty="0" err="1" smtClean="0"/>
              <a:t>wages</a:t>
            </a:r>
            <a:r>
              <a:rPr lang="sv-SE" dirty="0" smtClean="0"/>
              <a:t> </a:t>
            </a:r>
            <a:r>
              <a:rPr lang="sv-SE" dirty="0" err="1" smtClean="0"/>
              <a:t>sticky</a:t>
            </a:r>
            <a:endParaRPr lang="sv-SE" dirty="0" smtClean="0"/>
          </a:p>
          <a:p>
            <a:r>
              <a:rPr lang="sv-SE" dirty="0" err="1" smtClean="0"/>
              <a:t>Changed</a:t>
            </a:r>
            <a:r>
              <a:rPr lang="sv-SE" dirty="0" smtClean="0"/>
              <a:t> loss </a:t>
            </a:r>
            <a:r>
              <a:rPr lang="sv-SE" dirty="0" err="1" smtClean="0"/>
              <a:t>function</a:t>
            </a:r>
            <a:r>
              <a:rPr lang="sv-SE" dirty="0" smtClean="0"/>
              <a:t> </a:t>
            </a:r>
            <a:r>
              <a:rPr lang="sv-SE" dirty="0" err="1" smtClean="0"/>
              <a:t>depends</a:t>
            </a:r>
            <a:r>
              <a:rPr lang="sv-SE" dirty="0" smtClean="0"/>
              <a:t> on </a:t>
            </a:r>
            <a:r>
              <a:rPr lang="sv-SE" dirty="0" err="1" smtClean="0"/>
              <a:t>losses</a:t>
            </a:r>
            <a:r>
              <a:rPr lang="sv-SE" dirty="0" smtClean="0"/>
              <a:t> </a:t>
            </a:r>
            <a:r>
              <a:rPr lang="sv-SE" dirty="0" err="1" smtClean="0"/>
              <a:t>associated</a:t>
            </a:r>
            <a:r>
              <a:rPr lang="sv-SE" dirty="0" smtClean="0"/>
              <a:t> </a:t>
            </a:r>
            <a:r>
              <a:rPr lang="sv-SE" dirty="0" err="1" smtClean="0"/>
              <a:t>wiht</a:t>
            </a:r>
            <a:r>
              <a:rPr lang="sv-SE" dirty="0" smtClean="0"/>
              <a:t> </a:t>
            </a:r>
            <a:r>
              <a:rPr lang="sv-SE" dirty="0" err="1" smtClean="0"/>
              <a:t>wage</a:t>
            </a:r>
            <a:r>
              <a:rPr lang="sv-SE" dirty="0" smtClean="0"/>
              <a:t> deviations</a:t>
            </a:r>
          </a:p>
          <a:p>
            <a:r>
              <a:rPr lang="sv-SE" dirty="0" err="1" smtClean="0"/>
              <a:t>Stabilizing</a:t>
            </a:r>
            <a:r>
              <a:rPr lang="sv-SE" dirty="0" smtClean="0"/>
              <a:t> </a:t>
            </a:r>
            <a:r>
              <a:rPr lang="sv-SE" dirty="0" err="1" smtClean="0"/>
              <a:t>wage</a:t>
            </a:r>
            <a:r>
              <a:rPr lang="sv-SE" dirty="0" smtClean="0"/>
              <a:t> and inflation is </a:t>
            </a:r>
            <a:r>
              <a:rPr lang="sv-SE" dirty="0" err="1" smtClean="0"/>
              <a:t>important</a:t>
            </a:r>
            <a:r>
              <a:rPr lang="sv-SE" dirty="0" smtClean="0"/>
              <a:t>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is a </a:t>
            </a:r>
            <a:r>
              <a:rPr lang="sv-SE" dirty="0" err="1" smtClean="0"/>
              <a:t>trade</a:t>
            </a:r>
            <a:r>
              <a:rPr lang="sv-SE" smtClean="0"/>
              <a:t> off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9146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Further</a:t>
            </a:r>
            <a:r>
              <a:rPr lang="sv-SE" dirty="0" smtClean="0"/>
              <a:t> extensions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Open </a:t>
            </a:r>
            <a:r>
              <a:rPr lang="sv-SE" dirty="0" err="1" smtClean="0"/>
              <a:t>economy</a:t>
            </a:r>
            <a:endParaRPr lang="sv-SE" dirty="0" smtClean="0"/>
          </a:p>
          <a:p>
            <a:pPr lvl="1"/>
            <a:r>
              <a:rPr lang="sv-SE" dirty="0" smtClean="0"/>
              <a:t>Prices on </a:t>
            </a:r>
            <a:r>
              <a:rPr lang="sv-SE" dirty="0" err="1" smtClean="0"/>
              <a:t>tradables</a:t>
            </a:r>
            <a:endParaRPr lang="sv-SE" dirty="0" smtClean="0"/>
          </a:p>
          <a:p>
            <a:pPr lvl="1"/>
            <a:r>
              <a:rPr lang="sv-SE" dirty="0" smtClean="0"/>
              <a:t>Price </a:t>
            </a:r>
            <a:r>
              <a:rPr lang="sv-SE" dirty="0" err="1" smtClean="0"/>
              <a:t>discrimination</a:t>
            </a:r>
            <a:r>
              <a:rPr lang="sv-SE" dirty="0" smtClean="0"/>
              <a:t> or not, </a:t>
            </a:r>
            <a:r>
              <a:rPr lang="sv-SE" dirty="0" err="1" smtClean="0"/>
              <a:t>pricing</a:t>
            </a:r>
            <a:r>
              <a:rPr lang="sv-SE" dirty="0" smtClean="0"/>
              <a:t> to market or </a:t>
            </a:r>
            <a:r>
              <a:rPr lang="sv-SE" dirty="0" err="1" smtClean="0"/>
              <a:t>law</a:t>
            </a:r>
            <a:r>
              <a:rPr lang="sv-SE" dirty="0" smtClean="0"/>
              <a:t> of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endParaRPr lang="sv-SE" dirty="0" smtClean="0"/>
          </a:p>
          <a:p>
            <a:pPr lvl="1"/>
            <a:r>
              <a:rPr lang="sv-SE" dirty="0" err="1" smtClean="0"/>
              <a:t>Local</a:t>
            </a:r>
            <a:r>
              <a:rPr lang="sv-SE" dirty="0" smtClean="0"/>
              <a:t> </a:t>
            </a:r>
            <a:r>
              <a:rPr lang="sv-SE" dirty="0" err="1" smtClean="0"/>
              <a:t>currency</a:t>
            </a:r>
            <a:r>
              <a:rPr lang="sv-SE" dirty="0" smtClean="0"/>
              <a:t> or </a:t>
            </a:r>
            <a:r>
              <a:rPr lang="sv-SE" dirty="0" err="1" smtClean="0"/>
              <a:t>producer</a:t>
            </a:r>
            <a:r>
              <a:rPr lang="sv-SE" dirty="0" smtClean="0"/>
              <a:t> </a:t>
            </a:r>
            <a:r>
              <a:rPr lang="sv-SE" dirty="0" err="1" smtClean="0"/>
              <a:t>currency</a:t>
            </a:r>
            <a:r>
              <a:rPr lang="sv-SE" dirty="0" smtClean="0"/>
              <a:t> </a:t>
            </a:r>
            <a:r>
              <a:rPr lang="sv-SE" dirty="0" err="1" smtClean="0"/>
              <a:t>pricing</a:t>
            </a:r>
            <a:endParaRPr lang="sv-SE" dirty="0" smtClean="0"/>
          </a:p>
          <a:p>
            <a:pPr lvl="1"/>
            <a:r>
              <a:rPr lang="sv-SE" dirty="0" err="1" smtClean="0"/>
              <a:t>Small/large</a:t>
            </a:r>
            <a:r>
              <a:rPr lang="sv-SE" dirty="0" smtClean="0"/>
              <a:t> </a:t>
            </a:r>
            <a:r>
              <a:rPr lang="sv-SE" dirty="0" err="1" smtClean="0"/>
              <a:t>economy</a:t>
            </a:r>
            <a:endParaRPr lang="sv-SE" dirty="0" smtClean="0"/>
          </a:p>
          <a:p>
            <a:pPr lvl="1"/>
            <a:r>
              <a:rPr lang="sv-SE" dirty="0" smtClean="0"/>
              <a:t>Policy </a:t>
            </a:r>
            <a:r>
              <a:rPr lang="sv-SE" dirty="0" err="1" smtClean="0"/>
              <a:t>target</a:t>
            </a:r>
            <a:r>
              <a:rPr lang="sv-SE" dirty="0" smtClean="0"/>
              <a:t> variable</a:t>
            </a:r>
          </a:p>
          <a:p>
            <a:pPr lvl="1"/>
            <a:r>
              <a:rPr lang="sv-SE" dirty="0" smtClean="0"/>
              <a:t>Phillips </a:t>
            </a:r>
            <a:r>
              <a:rPr lang="sv-SE" dirty="0" err="1" smtClean="0"/>
              <a:t>curve</a:t>
            </a:r>
            <a:r>
              <a:rPr lang="sv-SE" dirty="0" smtClean="0"/>
              <a:t>, </a:t>
            </a:r>
            <a:r>
              <a:rPr lang="sv-SE" dirty="0" err="1" smtClean="0"/>
              <a:t>Dynamic</a:t>
            </a:r>
            <a:r>
              <a:rPr lang="sv-SE" dirty="0" smtClean="0"/>
              <a:t> IS </a:t>
            </a:r>
            <a:r>
              <a:rPr lang="sv-SE" dirty="0" err="1" smtClean="0"/>
              <a:t>Curve</a:t>
            </a:r>
            <a:r>
              <a:rPr lang="sv-SE" dirty="0" smtClean="0"/>
              <a:t>, Policy </a:t>
            </a:r>
            <a:r>
              <a:rPr lang="sv-SE" dirty="0" err="1" smtClean="0"/>
              <a:t>rule</a:t>
            </a:r>
            <a:endParaRPr lang="sv-SE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Inflation </a:t>
            </a:r>
            <a:r>
              <a:rPr lang="sv-SE" dirty="0" err="1" smtClean="0"/>
              <a:t>measure</a:t>
            </a:r>
            <a:r>
              <a:rPr lang="sv-SE" dirty="0" smtClean="0"/>
              <a:t>, different </a:t>
            </a:r>
            <a:r>
              <a:rPr lang="sv-SE" dirty="0" err="1" smtClean="0"/>
              <a:t>aspects</a:t>
            </a:r>
            <a:endParaRPr lang="sv-SE" dirty="0" smtClean="0"/>
          </a:p>
          <a:p>
            <a:r>
              <a:rPr lang="sv-SE" dirty="0" err="1" smtClean="0"/>
              <a:t>Theory</a:t>
            </a:r>
            <a:r>
              <a:rPr lang="sv-SE" dirty="0" smtClean="0"/>
              <a:t>: </a:t>
            </a:r>
            <a:r>
              <a:rPr lang="sv-SE" dirty="0" err="1" smtClean="0"/>
              <a:t>depends</a:t>
            </a:r>
            <a:r>
              <a:rPr lang="sv-SE" dirty="0" smtClean="0"/>
              <a:t> on </a:t>
            </a:r>
            <a:r>
              <a:rPr lang="sv-SE" dirty="0" err="1" smtClean="0"/>
              <a:t>price</a:t>
            </a:r>
            <a:r>
              <a:rPr lang="sv-SE" dirty="0" smtClean="0"/>
              <a:t> </a:t>
            </a:r>
            <a:r>
              <a:rPr lang="sv-SE" dirty="0" err="1" smtClean="0"/>
              <a:t>stickyness</a:t>
            </a:r>
            <a:endParaRPr lang="sv-SE" dirty="0" smtClean="0"/>
          </a:p>
          <a:p>
            <a:r>
              <a:rPr lang="sv-SE" dirty="0" err="1" smtClean="0"/>
              <a:t>Practice</a:t>
            </a:r>
            <a:endParaRPr lang="sv-SE" dirty="0" smtClean="0"/>
          </a:p>
          <a:p>
            <a:pPr lvl="1"/>
            <a:r>
              <a:rPr lang="sv-SE" dirty="0" smtClean="0"/>
              <a:t>CPI</a:t>
            </a:r>
          </a:p>
          <a:p>
            <a:pPr lvl="1"/>
            <a:r>
              <a:rPr lang="sv-SE" dirty="0" smtClean="0"/>
              <a:t>GDP </a:t>
            </a:r>
            <a:r>
              <a:rPr lang="sv-SE" dirty="0" err="1" smtClean="0"/>
              <a:t>deflator</a:t>
            </a:r>
            <a:endParaRPr lang="sv-SE" dirty="0" smtClean="0"/>
          </a:p>
          <a:p>
            <a:pPr lvl="1"/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indexes</a:t>
            </a:r>
            <a:endParaRPr lang="sv-SE" dirty="0" smtClean="0"/>
          </a:p>
          <a:p>
            <a:pPr lvl="2"/>
            <a:r>
              <a:rPr lang="sv-SE" dirty="0" smtClean="0"/>
              <a:t>asset </a:t>
            </a:r>
            <a:r>
              <a:rPr lang="sv-SE" dirty="0" err="1" smtClean="0"/>
              <a:t>prices</a:t>
            </a:r>
            <a:endParaRPr lang="sv-SE" dirty="0" smtClean="0"/>
          </a:p>
          <a:p>
            <a:pPr lvl="2"/>
            <a:r>
              <a:rPr lang="sv-SE" dirty="0" err="1" smtClean="0"/>
              <a:t>wages</a:t>
            </a:r>
            <a:endParaRPr lang="sv-SE" dirty="0" smtClean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Inflation </a:t>
            </a:r>
            <a:r>
              <a:rPr lang="sv-SE" dirty="0" err="1" smtClean="0"/>
              <a:t>targeting</a:t>
            </a:r>
            <a:r>
              <a:rPr lang="sv-SE" dirty="0" smtClean="0"/>
              <a:t> in </a:t>
            </a:r>
            <a:r>
              <a:rPr lang="sv-SE" dirty="0" err="1" smtClean="0"/>
              <a:t>practice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62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Narrow</a:t>
            </a:r>
            <a:r>
              <a:rPr lang="sv-SE" dirty="0" smtClean="0"/>
              <a:t> </a:t>
            </a:r>
            <a:r>
              <a:rPr lang="sv-SE" dirty="0" err="1" smtClean="0"/>
              <a:t>measure</a:t>
            </a:r>
            <a:endParaRPr lang="sv-SE" dirty="0" smtClean="0"/>
          </a:p>
          <a:p>
            <a:r>
              <a:rPr lang="sv-SE" dirty="0" err="1" smtClean="0"/>
              <a:t>Both</a:t>
            </a:r>
            <a:r>
              <a:rPr lang="sv-SE" dirty="0" smtClean="0"/>
              <a:t> </a:t>
            </a:r>
            <a:r>
              <a:rPr lang="sv-SE" dirty="0" err="1" smtClean="0"/>
              <a:t>domestic</a:t>
            </a:r>
            <a:r>
              <a:rPr lang="sv-SE" dirty="0" smtClean="0"/>
              <a:t> and import </a:t>
            </a:r>
            <a:r>
              <a:rPr lang="sv-SE" dirty="0" err="1" smtClean="0"/>
              <a:t>prices</a:t>
            </a:r>
            <a:endParaRPr lang="sv-SE" dirty="0" smtClean="0"/>
          </a:p>
          <a:p>
            <a:r>
              <a:rPr lang="sv-SE" dirty="0" smtClean="0"/>
              <a:t>Nondurables, durables, services</a:t>
            </a:r>
          </a:p>
          <a:p>
            <a:pPr lvl="1"/>
            <a:r>
              <a:rPr lang="sv-SE" dirty="0" smtClean="0"/>
              <a:t>durables </a:t>
            </a:r>
            <a:r>
              <a:rPr lang="sv-SE" dirty="0" err="1" smtClean="0"/>
              <a:t>prices</a:t>
            </a:r>
            <a:r>
              <a:rPr lang="sv-SE" dirty="0" smtClean="0"/>
              <a:t>, </a:t>
            </a:r>
            <a:r>
              <a:rPr lang="sv-SE" dirty="0" err="1" smtClean="0"/>
              <a:t>housing</a:t>
            </a:r>
            <a:r>
              <a:rPr lang="sv-SE" dirty="0" smtClean="0"/>
              <a:t> </a:t>
            </a:r>
            <a:r>
              <a:rPr lang="sv-SE" dirty="0" err="1" smtClean="0"/>
              <a:t>prices</a:t>
            </a:r>
            <a:r>
              <a:rPr lang="sv-SE" dirty="0" smtClean="0"/>
              <a:t>, </a:t>
            </a:r>
            <a:r>
              <a:rPr lang="sv-SE" dirty="0" err="1" smtClean="0"/>
              <a:t>interest</a:t>
            </a:r>
            <a:r>
              <a:rPr lang="sv-SE" dirty="0" smtClean="0"/>
              <a:t> rates</a:t>
            </a:r>
          </a:p>
          <a:p>
            <a:r>
              <a:rPr lang="sv-SE" dirty="0" err="1" smtClean="0"/>
              <a:t>Published</a:t>
            </a:r>
            <a:r>
              <a:rPr lang="sv-SE" dirty="0" smtClean="0"/>
              <a:t> </a:t>
            </a:r>
            <a:r>
              <a:rPr lang="sv-SE" dirty="0" err="1" smtClean="0"/>
              <a:t>monthly</a:t>
            </a:r>
            <a:endParaRPr lang="sv-SE" dirty="0" smtClean="0"/>
          </a:p>
          <a:p>
            <a:r>
              <a:rPr lang="sv-SE" dirty="0" err="1" smtClean="0"/>
              <a:t>Well-known</a:t>
            </a:r>
            <a:endParaRPr lang="sv-SE" dirty="0" smtClean="0"/>
          </a:p>
          <a:p>
            <a:r>
              <a:rPr lang="sv-SE" dirty="0" err="1" smtClean="0"/>
              <a:t>Done</a:t>
            </a:r>
            <a:r>
              <a:rPr lang="sv-SE" dirty="0" smtClean="0"/>
              <a:t> for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purposes</a:t>
            </a:r>
            <a:r>
              <a:rPr lang="sv-SE" dirty="0" smtClean="0"/>
              <a:t> (</a:t>
            </a:r>
            <a:r>
              <a:rPr lang="sv-SE" dirty="0" err="1" smtClean="0"/>
              <a:t>compensation</a:t>
            </a:r>
            <a:r>
              <a:rPr lang="sv-SE" dirty="0" smtClean="0"/>
              <a:t>, </a:t>
            </a:r>
            <a:r>
              <a:rPr lang="sv-SE" dirty="0" err="1" smtClean="0"/>
              <a:t>cost</a:t>
            </a:r>
            <a:r>
              <a:rPr lang="sv-SE" dirty="0" smtClean="0"/>
              <a:t> of </a:t>
            </a:r>
            <a:r>
              <a:rPr lang="sv-SE" dirty="0" err="1" smtClean="0"/>
              <a:t>living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CPI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867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Wages</a:t>
            </a:r>
            <a:r>
              <a:rPr lang="sv-SE" dirty="0" smtClean="0"/>
              <a:t> are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important</a:t>
            </a:r>
            <a:r>
              <a:rPr lang="sv-SE" dirty="0" smtClean="0"/>
              <a:t> under </a:t>
            </a:r>
            <a:r>
              <a:rPr lang="sv-SE" dirty="0" err="1" smtClean="0"/>
              <a:t>reasonable</a:t>
            </a:r>
            <a:r>
              <a:rPr lang="sv-SE" dirty="0" smtClean="0"/>
              <a:t> </a:t>
            </a:r>
            <a:r>
              <a:rPr lang="sv-SE" dirty="0" err="1" smtClean="0"/>
              <a:t>parameterization</a:t>
            </a:r>
            <a:r>
              <a:rPr lang="sv-SE" dirty="0" smtClean="0"/>
              <a:t> </a:t>
            </a:r>
            <a:r>
              <a:rPr lang="sv-SE" dirty="0" err="1" smtClean="0"/>
              <a:t>according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Mankiw</a:t>
            </a:r>
            <a:r>
              <a:rPr lang="sv-SE" dirty="0" smtClean="0"/>
              <a:t> &amp; Reis</a:t>
            </a:r>
          </a:p>
          <a:p>
            <a:r>
              <a:rPr lang="sv-SE" dirty="0" err="1" smtClean="0"/>
              <a:t>Compare</a:t>
            </a:r>
            <a:r>
              <a:rPr lang="sv-SE" dirty="0" smtClean="0"/>
              <a:t> with </a:t>
            </a:r>
            <a:r>
              <a:rPr lang="sv-SE" dirty="0" err="1" smtClean="0"/>
              <a:t>Erceg</a:t>
            </a:r>
            <a:r>
              <a:rPr lang="sv-SE" dirty="0" smtClean="0"/>
              <a:t>, Henderson &amp; Levin (2000)</a:t>
            </a:r>
          </a:p>
          <a:p>
            <a:r>
              <a:rPr lang="sv-SE" dirty="0" err="1" smtClean="0"/>
              <a:t>Wages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be </a:t>
            </a:r>
            <a:r>
              <a:rPr lang="sv-SE" dirty="0" err="1" smtClean="0"/>
              <a:t>included</a:t>
            </a:r>
            <a:r>
              <a:rPr lang="sv-SE" dirty="0" smtClean="0"/>
              <a:t> in </a:t>
            </a:r>
            <a:r>
              <a:rPr lang="sv-SE" dirty="0" err="1" smtClean="0"/>
              <a:t>target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Conclusion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52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Policy rate</a:t>
            </a:r>
          </a:p>
          <a:p>
            <a:pPr lvl="1"/>
            <a:r>
              <a:rPr lang="sv-SE" dirty="0" err="1" smtClean="0"/>
              <a:t>Short</a:t>
            </a:r>
            <a:r>
              <a:rPr lang="sv-SE" dirty="0" smtClean="0"/>
              <a:t> &amp; </a:t>
            </a:r>
            <a:r>
              <a:rPr lang="sv-SE" dirty="0" err="1" smtClean="0"/>
              <a:t>long</a:t>
            </a:r>
            <a:r>
              <a:rPr lang="sv-SE" dirty="0" smtClean="0"/>
              <a:t> market rates</a:t>
            </a:r>
          </a:p>
          <a:p>
            <a:pPr lvl="1"/>
            <a:r>
              <a:rPr lang="sv-SE" dirty="0" err="1" smtClean="0"/>
              <a:t>Credibility</a:t>
            </a:r>
            <a:r>
              <a:rPr lang="sv-SE" dirty="0" smtClean="0"/>
              <a:t> &amp; </a:t>
            </a:r>
            <a:r>
              <a:rPr lang="sv-SE" dirty="0" err="1" smtClean="0"/>
              <a:t>expectations</a:t>
            </a:r>
            <a:endParaRPr lang="sv-SE" dirty="0" smtClean="0"/>
          </a:p>
          <a:p>
            <a:pPr lvl="1"/>
            <a:r>
              <a:rPr lang="sv-SE" dirty="0" err="1" smtClean="0"/>
              <a:t>Interest</a:t>
            </a:r>
            <a:r>
              <a:rPr lang="sv-SE" dirty="0" smtClean="0"/>
              <a:t> rates and </a:t>
            </a:r>
            <a:r>
              <a:rPr lang="sv-SE" dirty="0" err="1" smtClean="0"/>
              <a:t>demand</a:t>
            </a:r>
            <a:endParaRPr lang="sv-SE" dirty="0" smtClean="0"/>
          </a:p>
          <a:p>
            <a:pPr lvl="2"/>
            <a:r>
              <a:rPr lang="sv-SE" dirty="0" err="1" smtClean="0"/>
              <a:t>Consumption</a:t>
            </a:r>
            <a:endParaRPr lang="sv-SE" dirty="0" smtClean="0"/>
          </a:p>
          <a:p>
            <a:pPr lvl="2"/>
            <a:r>
              <a:rPr lang="sv-SE" dirty="0" smtClean="0"/>
              <a:t>Investments</a:t>
            </a:r>
          </a:p>
          <a:p>
            <a:pPr lvl="2"/>
            <a:r>
              <a:rPr lang="sv-SE" dirty="0" smtClean="0"/>
              <a:t>Asset </a:t>
            </a:r>
            <a:r>
              <a:rPr lang="sv-SE" dirty="0" err="1" smtClean="0"/>
              <a:t>prices</a:t>
            </a:r>
            <a:endParaRPr lang="sv-SE" dirty="0" smtClean="0"/>
          </a:p>
          <a:p>
            <a:pPr lvl="2"/>
            <a:r>
              <a:rPr lang="sv-SE" dirty="0" smtClean="0"/>
              <a:t>Exchange rates and </a:t>
            </a:r>
            <a:r>
              <a:rPr lang="sv-SE" dirty="0" err="1" smtClean="0"/>
              <a:t>trade</a:t>
            </a:r>
            <a:endParaRPr lang="sv-SE" dirty="0" smtClean="0"/>
          </a:p>
          <a:p>
            <a:pPr lvl="1"/>
            <a:r>
              <a:rPr lang="sv-SE" dirty="0" smtClean="0"/>
              <a:t>Public </a:t>
            </a:r>
            <a:r>
              <a:rPr lang="sv-SE" dirty="0" err="1" smtClean="0"/>
              <a:t>sector</a:t>
            </a:r>
            <a:r>
              <a:rPr lang="sv-SE" dirty="0" smtClean="0"/>
              <a:t> &amp; </a:t>
            </a:r>
            <a:r>
              <a:rPr lang="sv-SE" dirty="0" err="1" smtClean="0"/>
              <a:t>fiscal</a:t>
            </a:r>
            <a:r>
              <a:rPr lang="sv-SE" dirty="0" smtClean="0"/>
              <a:t> policy</a:t>
            </a:r>
          </a:p>
          <a:p>
            <a:pPr lvl="1"/>
            <a:r>
              <a:rPr lang="sv-SE" dirty="0" err="1" smtClean="0"/>
              <a:t>Effects</a:t>
            </a:r>
            <a:r>
              <a:rPr lang="sv-SE" dirty="0" smtClean="0"/>
              <a:t> with </a:t>
            </a:r>
            <a:r>
              <a:rPr lang="sv-SE" dirty="0" err="1" smtClean="0"/>
              <a:t>considerable</a:t>
            </a:r>
            <a:r>
              <a:rPr lang="sv-SE" dirty="0" smtClean="0"/>
              <a:t> </a:t>
            </a:r>
            <a:r>
              <a:rPr lang="sv-SE" dirty="0" err="1" smtClean="0"/>
              <a:t>delay</a:t>
            </a:r>
            <a:endParaRPr lang="sv-SE" dirty="0" smtClean="0"/>
          </a:p>
          <a:p>
            <a:pPr lvl="2"/>
            <a:r>
              <a:rPr lang="sv-SE" dirty="0" smtClean="0"/>
              <a:t>2 </a:t>
            </a:r>
            <a:r>
              <a:rPr lang="sv-SE" dirty="0" err="1" smtClean="0"/>
              <a:t>year</a:t>
            </a:r>
            <a:r>
              <a:rPr lang="sv-SE" dirty="0" smtClean="0"/>
              <a:t> </a:t>
            </a:r>
            <a:r>
              <a:rPr lang="sv-SE" dirty="0" err="1" smtClean="0"/>
              <a:t>foresight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Transmission </a:t>
            </a:r>
            <a:r>
              <a:rPr lang="sv-SE" dirty="0" err="1" smtClean="0"/>
              <a:t>mechanism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0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err="1" smtClean="0"/>
              <a:t>Models</a:t>
            </a:r>
            <a:endParaRPr lang="sv-SE" dirty="0" smtClean="0"/>
          </a:p>
          <a:p>
            <a:pPr lvl="1"/>
            <a:r>
              <a:rPr lang="sv-SE" dirty="0" smtClean="0"/>
              <a:t>NK </a:t>
            </a:r>
            <a:r>
              <a:rPr lang="sv-SE" dirty="0" err="1" smtClean="0"/>
              <a:t>model</a:t>
            </a:r>
            <a:r>
              <a:rPr lang="sv-SE" dirty="0" smtClean="0"/>
              <a:t>, general </a:t>
            </a:r>
            <a:r>
              <a:rPr lang="sv-SE" dirty="0" err="1" smtClean="0"/>
              <a:t>equilibrium</a:t>
            </a:r>
            <a:endParaRPr lang="sv-SE" dirty="0" smtClean="0"/>
          </a:p>
          <a:p>
            <a:pPr lvl="1"/>
            <a:r>
              <a:rPr lang="sv-SE" dirty="0" smtClean="0"/>
              <a:t>Riksbank as </a:t>
            </a:r>
            <a:r>
              <a:rPr lang="sv-SE" dirty="0" err="1" smtClean="0"/>
              <a:t>example</a:t>
            </a:r>
            <a:endParaRPr lang="sv-SE" dirty="0" smtClean="0"/>
          </a:p>
          <a:p>
            <a:pPr lvl="2"/>
            <a:r>
              <a:rPr lang="sv-SE" dirty="0" smtClean="0"/>
              <a:t>RAMSES, NK interpretation</a:t>
            </a:r>
          </a:p>
          <a:p>
            <a:pPr lvl="2"/>
            <a:r>
              <a:rPr lang="sv-SE" dirty="0" err="1" smtClean="0"/>
              <a:t>Supported</a:t>
            </a:r>
            <a:r>
              <a:rPr lang="sv-SE" dirty="0" smtClean="0"/>
              <a:t> by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models</a:t>
            </a:r>
            <a:r>
              <a:rPr lang="sv-SE" dirty="0" smtClean="0"/>
              <a:t>, </a:t>
            </a:r>
            <a:r>
              <a:rPr lang="sv-SE" dirty="0" err="1" smtClean="0"/>
              <a:t>time-series</a:t>
            </a:r>
            <a:r>
              <a:rPr lang="sv-SE" dirty="0" smtClean="0"/>
              <a:t> </a:t>
            </a:r>
            <a:r>
              <a:rPr lang="sv-SE" dirty="0" err="1" smtClean="0"/>
              <a:t>models</a:t>
            </a:r>
            <a:r>
              <a:rPr lang="sv-SE" dirty="0" smtClean="0"/>
              <a:t> (</a:t>
            </a:r>
            <a:r>
              <a:rPr lang="sv-SE" dirty="0" err="1" smtClean="0"/>
              <a:t>VARs</a:t>
            </a:r>
            <a:r>
              <a:rPr lang="sv-SE" dirty="0" smtClean="0"/>
              <a:t>), ”</a:t>
            </a:r>
            <a:r>
              <a:rPr lang="sv-SE" dirty="0" err="1" smtClean="0"/>
              <a:t>without</a:t>
            </a:r>
            <a:r>
              <a:rPr lang="sv-SE" dirty="0" smtClean="0"/>
              <a:t> interpretations”, </a:t>
            </a:r>
            <a:r>
              <a:rPr lang="sv-SE" dirty="0" err="1" smtClean="0"/>
              <a:t>sectoral</a:t>
            </a:r>
            <a:r>
              <a:rPr lang="sv-SE" dirty="0" smtClean="0"/>
              <a:t> experts</a:t>
            </a:r>
          </a:p>
          <a:p>
            <a:pPr lvl="2"/>
            <a:r>
              <a:rPr lang="sv-SE" dirty="0" err="1" smtClean="0"/>
              <a:t>Forecast</a:t>
            </a:r>
            <a:r>
              <a:rPr lang="sv-SE" dirty="0" smtClean="0"/>
              <a:t> </a:t>
            </a:r>
            <a:r>
              <a:rPr lang="sv-SE" dirty="0" err="1" smtClean="0"/>
              <a:t>horizon</a:t>
            </a:r>
            <a:endParaRPr lang="sv-SE" dirty="0" smtClean="0"/>
          </a:p>
          <a:p>
            <a:pPr lvl="3"/>
            <a:r>
              <a:rPr lang="sv-SE" dirty="0" smtClean="0"/>
              <a:t>RAMSES </a:t>
            </a:r>
            <a:r>
              <a:rPr lang="sv-SE" dirty="0" err="1" smtClean="0"/>
              <a:t>long</a:t>
            </a:r>
            <a:r>
              <a:rPr lang="sv-SE" dirty="0" smtClean="0"/>
              <a:t> </a:t>
            </a:r>
            <a:r>
              <a:rPr lang="sv-SE" dirty="0" err="1" smtClean="0"/>
              <a:t>horizon</a:t>
            </a:r>
            <a:endParaRPr lang="sv-SE" dirty="0" smtClean="0"/>
          </a:p>
          <a:p>
            <a:pPr lvl="3"/>
            <a:r>
              <a:rPr lang="sv-SE" dirty="0" err="1" smtClean="0"/>
              <a:t>Supporting</a:t>
            </a:r>
            <a:r>
              <a:rPr lang="sv-SE" dirty="0" smtClean="0"/>
              <a:t> </a:t>
            </a:r>
            <a:r>
              <a:rPr lang="sv-SE" dirty="0" err="1" smtClean="0"/>
              <a:t>models</a:t>
            </a:r>
            <a:r>
              <a:rPr lang="sv-SE" dirty="0" smtClean="0"/>
              <a:t> </a:t>
            </a:r>
            <a:r>
              <a:rPr lang="sv-SE" dirty="0" err="1" smtClean="0"/>
              <a:t>shorter</a:t>
            </a:r>
            <a:r>
              <a:rPr lang="sv-SE" dirty="0" smtClean="0"/>
              <a:t> </a:t>
            </a:r>
            <a:r>
              <a:rPr lang="sv-SE" dirty="0" err="1" smtClean="0"/>
              <a:t>horizon</a:t>
            </a:r>
            <a:endParaRPr lang="sv-SE" dirty="0" smtClean="0"/>
          </a:p>
          <a:p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uncertainty</a:t>
            </a:r>
            <a:endParaRPr lang="sv-SE" dirty="0" smtClean="0"/>
          </a:p>
          <a:p>
            <a:pPr lvl="1"/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r>
              <a:rPr lang="sv-SE" dirty="0" smtClean="0"/>
              <a:t>?</a:t>
            </a:r>
          </a:p>
          <a:p>
            <a:pPr lvl="1"/>
            <a:r>
              <a:rPr lang="sv-SE" dirty="0" err="1" smtClean="0"/>
              <a:t>Rational</a:t>
            </a:r>
            <a:r>
              <a:rPr lang="sv-SE" dirty="0" smtClean="0"/>
              <a:t> </a:t>
            </a:r>
            <a:r>
              <a:rPr lang="sv-SE" dirty="0" err="1" smtClean="0"/>
              <a:t>expectations</a:t>
            </a:r>
            <a:r>
              <a:rPr lang="sv-SE" dirty="0" smtClean="0"/>
              <a:t> and </a:t>
            </a:r>
            <a:r>
              <a:rPr lang="sv-SE" dirty="0" err="1" smtClean="0"/>
              <a:t>changing</a:t>
            </a:r>
            <a:r>
              <a:rPr lang="sv-SE" dirty="0" smtClean="0"/>
              <a:t> </a:t>
            </a:r>
            <a:r>
              <a:rPr lang="sv-SE" dirty="0" err="1" smtClean="0"/>
              <a:t>models</a:t>
            </a:r>
            <a:endParaRPr lang="sv-SE" dirty="0" smtClean="0"/>
          </a:p>
          <a:p>
            <a:pPr lvl="1"/>
            <a:r>
              <a:rPr lang="sv-SE" dirty="0" smtClean="0"/>
              <a:t>Different opinions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Decisions</a:t>
            </a:r>
            <a:r>
              <a:rPr lang="sv-SE" dirty="0" smtClean="0"/>
              <a:t> </a:t>
            </a:r>
            <a:r>
              <a:rPr lang="sv-SE" dirty="0" err="1" smtClean="0"/>
              <a:t>based</a:t>
            </a:r>
            <a:r>
              <a:rPr lang="sv-SE" dirty="0" smtClean="0"/>
              <a:t> on </a:t>
            </a:r>
            <a:r>
              <a:rPr lang="sv-SE" dirty="0" err="1" smtClean="0"/>
              <a:t>forecasts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797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2nd generation </a:t>
            </a:r>
            <a:r>
              <a:rPr lang="sv-SE" dirty="0" err="1" smtClean="0"/>
              <a:t>neokeynesian</a:t>
            </a:r>
            <a:r>
              <a:rPr lang="sv-SE" dirty="0" smtClean="0"/>
              <a:t> </a:t>
            </a:r>
            <a:r>
              <a:rPr lang="sv-SE" dirty="0" err="1" smtClean="0"/>
              <a:t>models</a:t>
            </a:r>
            <a:r>
              <a:rPr lang="sv-SE" dirty="0" smtClean="0"/>
              <a:t> with </a:t>
            </a:r>
            <a:r>
              <a:rPr lang="sv-SE" dirty="0" err="1" smtClean="0"/>
              <a:t>rational</a:t>
            </a:r>
            <a:r>
              <a:rPr lang="sv-SE" dirty="0" smtClean="0"/>
              <a:t> </a:t>
            </a:r>
            <a:r>
              <a:rPr lang="sv-SE" dirty="0" err="1" smtClean="0"/>
              <a:t>expectations</a:t>
            </a:r>
            <a:r>
              <a:rPr lang="sv-SE" dirty="0" smtClean="0"/>
              <a:t>, </a:t>
            </a:r>
            <a:r>
              <a:rPr lang="sv-SE" dirty="0" err="1" smtClean="0"/>
              <a:t>forward-looking</a:t>
            </a:r>
            <a:r>
              <a:rPr lang="sv-SE" dirty="0" smtClean="0"/>
              <a:t> </a:t>
            </a:r>
            <a:r>
              <a:rPr lang="sv-SE" dirty="0" err="1" smtClean="0"/>
              <a:t>behavior</a:t>
            </a:r>
            <a:r>
              <a:rPr lang="sv-SE" dirty="0" smtClean="0"/>
              <a:t>, not </a:t>
            </a:r>
            <a:r>
              <a:rPr lang="sv-SE" dirty="0" err="1" smtClean="0"/>
              <a:t>fully</a:t>
            </a:r>
            <a:r>
              <a:rPr lang="sv-SE" dirty="0" smtClean="0"/>
              <a:t> </a:t>
            </a:r>
            <a:r>
              <a:rPr lang="sv-SE" dirty="0" err="1" smtClean="0"/>
              <a:t>microfounded</a:t>
            </a:r>
            <a:r>
              <a:rPr lang="sv-SE" dirty="0" smtClean="0"/>
              <a:t> </a:t>
            </a:r>
            <a:r>
              <a:rPr lang="sv-SE" dirty="0" err="1" smtClean="0"/>
              <a:t>big</a:t>
            </a:r>
            <a:r>
              <a:rPr lang="sv-SE" dirty="0" smtClean="0"/>
              <a:t> </a:t>
            </a:r>
            <a:r>
              <a:rPr lang="sv-SE" dirty="0" err="1" smtClean="0"/>
              <a:t>size</a:t>
            </a:r>
            <a:endParaRPr lang="sv-SE" dirty="0" smtClean="0"/>
          </a:p>
          <a:p>
            <a:r>
              <a:rPr lang="sv-SE" dirty="0" smtClean="0"/>
              <a:t>NK </a:t>
            </a:r>
            <a:r>
              <a:rPr lang="sv-SE" dirty="0" err="1" smtClean="0"/>
              <a:t>models</a:t>
            </a:r>
            <a:r>
              <a:rPr lang="sv-SE" dirty="0" smtClean="0"/>
              <a:t>, </a:t>
            </a:r>
            <a:r>
              <a:rPr lang="sv-SE" dirty="0" err="1" smtClean="0"/>
              <a:t>fully</a:t>
            </a:r>
            <a:r>
              <a:rPr lang="sv-SE" dirty="0" smtClean="0"/>
              <a:t> </a:t>
            </a:r>
            <a:r>
              <a:rPr lang="sv-SE" dirty="0" err="1" smtClean="0"/>
              <a:t>microfounded</a:t>
            </a:r>
            <a:r>
              <a:rPr lang="sv-SE" dirty="0" smtClean="0"/>
              <a:t> small </a:t>
            </a:r>
            <a:r>
              <a:rPr lang="sv-SE" dirty="0" err="1" smtClean="0"/>
              <a:t>size</a:t>
            </a:r>
            <a:endParaRPr lang="sv-SE" dirty="0" smtClean="0"/>
          </a:p>
          <a:p>
            <a:r>
              <a:rPr lang="sv-SE" dirty="0" err="1" smtClean="0"/>
              <a:t>time-series</a:t>
            </a:r>
            <a:r>
              <a:rPr lang="sv-SE" dirty="0" smtClean="0"/>
              <a:t> </a:t>
            </a:r>
            <a:r>
              <a:rPr lang="sv-SE" dirty="0" err="1" smtClean="0"/>
              <a:t>models</a:t>
            </a:r>
            <a:r>
              <a:rPr lang="sv-SE" dirty="0" smtClean="0"/>
              <a:t>, no </a:t>
            </a:r>
            <a:r>
              <a:rPr lang="sv-SE" dirty="0" err="1" smtClean="0"/>
              <a:t>theory</a:t>
            </a:r>
            <a:endParaRPr lang="sv-SE" dirty="0" smtClean="0"/>
          </a:p>
          <a:p>
            <a:r>
              <a:rPr lang="sv-SE" dirty="0" smtClean="0"/>
              <a:t>alternative </a:t>
            </a:r>
            <a:r>
              <a:rPr lang="sv-SE" dirty="0" err="1" smtClean="0"/>
              <a:t>theories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Major alternatives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262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NK </a:t>
            </a:r>
            <a:r>
              <a:rPr lang="sv-SE" dirty="0" err="1" smtClean="0"/>
              <a:t>model</a:t>
            </a:r>
            <a:endParaRPr lang="sv-SE" dirty="0" smtClean="0"/>
          </a:p>
          <a:p>
            <a:r>
              <a:rPr lang="sv-SE" dirty="0" err="1" smtClean="0"/>
              <a:t>Bayesian</a:t>
            </a:r>
            <a:r>
              <a:rPr lang="sv-SE" dirty="0" smtClean="0"/>
              <a:t> </a:t>
            </a:r>
            <a:r>
              <a:rPr lang="sv-SE" dirty="0" err="1" smtClean="0"/>
              <a:t>econometrics</a:t>
            </a:r>
            <a:endParaRPr lang="sv-SE" dirty="0" smtClean="0"/>
          </a:p>
          <a:p>
            <a:r>
              <a:rPr lang="sv-SE" dirty="0" smtClean="0"/>
              <a:t>Small </a:t>
            </a:r>
            <a:r>
              <a:rPr lang="sv-SE" dirty="0" err="1" smtClean="0"/>
              <a:t>model</a:t>
            </a:r>
            <a:r>
              <a:rPr lang="sv-SE" dirty="0" smtClean="0"/>
              <a:t> – 12 data variables</a:t>
            </a:r>
          </a:p>
          <a:p>
            <a:r>
              <a:rPr lang="sv-SE" dirty="0" smtClean="0"/>
              <a:t>Open </a:t>
            </a:r>
            <a:r>
              <a:rPr lang="sv-SE" dirty="0" err="1" smtClean="0"/>
              <a:t>economy</a:t>
            </a:r>
            <a:endParaRPr lang="sv-SE" dirty="0" smtClean="0"/>
          </a:p>
          <a:p>
            <a:r>
              <a:rPr lang="sv-SE" dirty="0" err="1" smtClean="0"/>
              <a:t>Sticky</a:t>
            </a:r>
            <a:r>
              <a:rPr lang="sv-SE" dirty="0" smtClean="0"/>
              <a:t> </a:t>
            </a:r>
            <a:r>
              <a:rPr lang="sv-SE" dirty="0" err="1" smtClean="0"/>
              <a:t>prices</a:t>
            </a:r>
            <a:r>
              <a:rPr lang="sv-SE" dirty="0" smtClean="0"/>
              <a:t>, </a:t>
            </a:r>
            <a:r>
              <a:rPr lang="sv-SE" dirty="0" err="1" smtClean="0"/>
              <a:t>wages</a:t>
            </a:r>
            <a:r>
              <a:rPr lang="sv-SE" dirty="0" smtClean="0"/>
              <a:t>, import </a:t>
            </a:r>
            <a:r>
              <a:rPr lang="sv-SE" dirty="0" err="1" smtClean="0"/>
              <a:t>prices</a:t>
            </a:r>
            <a:r>
              <a:rPr lang="sv-SE" dirty="0" smtClean="0"/>
              <a:t>, different </a:t>
            </a:r>
            <a:r>
              <a:rPr lang="sv-SE" dirty="0" err="1" smtClean="0"/>
              <a:t>markups</a:t>
            </a:r>
            <a:endParaRPr lang="sv-SE" dirty="0" smtClean="0"/>
          </a:p>
          <a:p>
            <a:r>
              <a:rPr lang="sv-SE" dirty="0" err="1" smtClean="0"/>
              <a:t>Hours</a:t>
            </a:r>
            <a:r>
              <a:rPr lang="sv-SE" dirty="0" smtClean="0"/>
              <a:t> </a:t>
            </a:r>
            <a:r>
              <a:rPr lang="sv-SE" dirty="0" err="1" smtClean="0"/>
              <a:t>worked</a:t>
            </a:r>
            <a:r>
              <a:rPr lang="sv-SE" dirty="0" smtClean="0"/>
              <a:t>, no </a:t>
            </a:r>
            <a:r>
              <a:rPr lang="sv-SE" dirty="0" err="1" smtClean="0"/>
              <a:t>unemployment</a:t>
            </a:r>
            <a:endParaRPr lang="sv-SE" dirty="0" smtClean="0"/>
          </a:p>
          <a:p>
            <a:r>
              <a:rPr lang="sv-SE" dirty="0" smtClean="0"/>
              <a:t>Simple </a:t>
            </a:r>
            <a:r>
              <a:rPr lang="sv-SE" dirty="0" err="1" smtClean="0"/>
              <a:t>fiscal</a:t>
            </a:r>
            <a:r>
              <a:rPr lang="sv-SE" dirty="0" smtClean="0"/>
              <a:t> policy, no policy </a:t>
            </a:r>
            <a:r>
              <a:rPr lang="sv-SE" dirty="0" err="1" smtClean="0"/>
              <a:t>rule</a:t>
            </a:r>
            <a:endParaRPr lang="sv-SE" dirty="0" smtClean="0"/>
          </a:p>
          <a:p>
            <a:r>
              <a:rPr lang="sv-SE" dirty="0" err="1" smtClean="0"/>
              <a:t>Estimated</a:t>
            </a:r>
            <a:r>
              <a:rPr lang="sv-SE" dirty="0" smtClean="0"/>
              <a:t> Taylor </a:t>
            </a:r>
            <a:r>
              <a:rPr lang="sv-SE" dirty="0" err="1" smtClean="0"/>
              <a:t>rule</a:t>
            </a: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RAMSES – DSGE </a:t>
            </a:r>
            <a:r>
              <a:rPr lang="sv-SE" dirty="0" err="1" smtClean="0"/>
              <a:t>model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29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Habit formation, </a:t>
            </a:r>
            <a:r>
              <a:rPr lang="sv-SE" dirty="0" err="1" smtClean="0"/>
              <a:t>backward-looking</a:t>
            </a:r>
            <a:r>
              <a:rPr lang="sv-SE" dirty="0" smtClean="0"/>
              <a:t> </a:t>
            </a:r>
            <a:r>
              <a:rPr lang="sv-SE" dirty="0" err="1" smtClean="0"/>
              <a:t>consumption</a:t>
            </a:r>
            <a:endParaRPr lang="sv-SE" dirty="0" smtClean="0"/>
          </a:p>
          <a:p>
            <a:r>
              <a:rPr lang="sv-SE" dirty="0" smtClean="0"/>
              <a:t>Phillips </a:t>
            </a:r>
            <a:r>
              <a:rPr lang="sv-SE" dirty="0" err="1" smtClean="0"/>
              <a:t>curve</a:t>
            </a:r>
            <a:r>
              <a:rPr lang="sv-SE" dirty="0" smtClean="0"/>
              <a:t> </a:t>
            </a:r>
            <a:r>
              <a:rPr lang="sv-SE" dirty="0" err="1" smtClean="0"/>
              <a:t>backward</a:t>
            </a:r>
            <a:r>
              <a:rPr lang="sv-SE" dirty="0" smtClean="0"/>
              <a:t> and forward </a:t>
            </a:r>
            <a:r>
              <a:rPr lang="sv-SE" dirty="0" err="1" smtClean="0"/>
              <a:t>looking</a:t>
            </a:r>
            <a:endParaRPr lang="sv-SE" dirty="0" smtClean="0"/>
          </a:p>
          <a:p>
            <a:r>
              <a:rPr lang="sv-SE" dirty="0" err="1" smtClean="0"/>
              <a:t>Adjustment</a:t>
            </a:r>
            <a:r>
              <a:rPr lang="sv-SE" dirty="0" smtClean="0"/>
              <a:t> </a:t>
            </a:r>
            <a:r>
              <a:rPr lang="sv-SE" dirty="0" err="1" smtClean="0"/>
              <a:t>costs</a:t>
            </a:r>
            <a:r>
              <a:rPr lang="sv-SE" dirty="0" smtClean="0"/>
              <a:t> in </a:t>
            </a:r>
            <a:r>
              <a:rPr lang="sv-SE" dirty="0" err="1" smtClean="0"/>
              <a:t>investments</a:t>
            </a:r>
            <a:r>
              <a:rPr lang="sv-SE" dirty="0" smtClean="0"/>
              <a:t> (</a:t>
            </a:r>
            <a:r>
              <a:rPr lang="sv-SE" dirty="0" err="1" smtClean="0"/>
              <a:t>capital</a:t>
            </a:r>
            <a:r>
              <a:rPr lang="sv-SE" dirty="0" smtClean="0"/>
              <a:t> stock </a:t>
            </a:r>
            <a:r>
              <a:rPr lang="sv-SE" dirty="0" err="1" smtClean="0"/>
              <a:t>adjustment</a:t>
            </a:r>
            <a:r>
              <a:rPr lang="sv-SE" dirty="0" smtClean="0"/>
              <a:t>)</a:t>
            </a:r>
          </a:p>
          <a:p>
            <a:r>
              <a:rPr lang="sv-SE" dirty="0" smtClean="0"/>
              <a:t>CPI-X (”</a:t>
            </a:r>
            <a:r>
              <a:rPr lang="sv-SE" dirty="0" err="1" smtClean="0"/>
              <a:t>core</a:t>
            </a:r>
            <a:r>
              <a:rPr lang="sv-SE" dirty="0" smtClean="0"/>
              <a:t>”) inflation</a:t>
            </a:r>
          </a:p>
          <a:p>
            <a:r>
              <a:rPr lang="sv-SE" dirty="0" smtClean="0"/>
              <a:t>Taylor </a:t>
            </a:r>
            <a:r>
              <a:rPr lang="sv-SE" dirty="0" err="1" smtClean="0"/>
              <a:t>rule</a:t>
            </a:r>
            <a:r>
              <a:rPr lang="sv-SE" dirty="0" smtClean="0"/>
              <a:t> for policy</a:t>
            </a:r>
          </a:p>
          <a:p>
            <a:r>
              <a:rPr lang="sv-SE" dirty="0" err="1" smtClean="0"/>
              <a:t>Ongoing</a:t>
            </a:r>
            <a:r>
              <a:rPr lang="sv-SE" dirty="0" smtClean="0"/>
              <a:t> research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Extensions in RAMSES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54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Inflation </a:t>
            </a:r>
            <a:r>
              <a:rPr lang="sv-SE" dirty="0" err="1" smtClean="0"/>
              <a:t>measure</a:t>
            </a:r>
            <a:endParaRPr lang="sv-SE" dirty="0" smtClean="0"/>
          </a:p>
          <a:p>
            <a:pPr lvl="1"/>
            <a:r>
              <a:rPr lang="sv-SE" dirty="0" smtClean="0"/>
              <a:t>CPI or CPI-X or?</a:t>
            </a:r>
          </a:p>
          <a:p>
            <a:pPr lvl="1"/>
            <a:r>
              <a:rPr lang="sv-SE" dirty="0" err="1" smtClean="0"/>
              <a:t>Wages</a:t>
            </a:r>
            <a:r>
              <a:rPr lang="sv-SE" dirty="0" smtClean="0"/>
              <a:t>?</a:t>
            </a:r>
          </a:p>
          <a:p>
            <a:pPr lvl="1"/>
            <a:r>
              <a:rPr lang="sv-SE" dirty="0" err="1" smtClean="0"/>
              <a:t>Producer</a:t>
            </a:r>
            <a:r>
              <a:rPr lang="sv-SE" dirty="0" smtClean="0"/>
              <a:t> </a:t>
            </a:r>
            <a:r>
              <a:rPr lang="sv-SE" dirty="0" err="1" smtClean="0"/>
              <a:t>prices</a:t>
            </a:r>
            <a:r>
              <a:rPr lang="sv-SE" dirty="0" smtClean="0"/>
              <a:t>?</a:t>
            </a:r>
          </a:p>
          <a:p>
            <a:r>
              <a:rPr lang="sv-SE" dirty="0" smtClean="0"/>
              <a:t>CPI </a:t>
            </a:r>
            <a:r>
              <a:rPr lang="sv-SE" dirty="0" err="1" smtClean="0"/>
              <a:t>deficiencies</a:t>
            </a:r>
            <a:endParaRPr lang="sv-SE" dirty="0" smtClean="0"/>
          </a:p>
          <a:p>
            <a:pPr lvl="1"/>
            <a:r>
              <a:rPr lang="sv-SE" dirty="0" err="1" smtClean="0"/>
              <a:t>Too</a:t>
            </a:r>
            <a:r>
              <a:rPr lang="sv-SE" dirty="0" smtClean="0"/>
              <a:t> </a:t>
            </a:r>
            <a:r>
              <a:rPr lang="sv-SE" dirty="0" err="1" smtClean="0"/>
              <a:t>narrow</a:t>
            </a:r>
            <a:r>
              <a:rPr lang="sv-SE" dirty="0" smtClean="0"/>
              <a:t> </a:t>
            </a:r>
            <a:r>
              <a:rPr lang="sv-SE" dirty="0" err="1" smtClean="0"/>
              <a:t>measure</a:t>
            </a:r>
            <a:endParaRPr lang="sv-SE" dirty="0" smtClean="0"/>
          </a:p>
          <a:p>
            <a:pPr lvl="1"/>
            <a:r>
              <a:rPr lang="sv-SE" dirty="0" err="1" smtClean="0"/>
              <a:t>Quality</a:t>
            </a:r>
            <a:r>
              <a:rPr lang="sv-SE" dirty="0" smtClean="0"/>
              <a:t> </a:t>
            </a:r>
            <a:r>
              <a:rPr lang="sv-SE" dirty="0" err="1" smtClean="0"/>
              <a:t>changes</a:t>
            </a:r>
            <a:r>
              <a:rPr lang="sv-SE" dirty="0" smtClean="0"/>
              <a:t>, 2% is </a:t>
            </a:r>
            <a:r>
              <a:rPr lang="sv-SE" dirty="0" err="1" smtClean="0"/>
              <a:t>stable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?</a:t>
            </a:r>
          </a:p>
          <a:p>
            <a:pPr lvl="1"/>
            <a:r>
              <a:rPr lang="sv-SE" dirty="0" err="1" smtClean="0"/>
              <a:t>Interest</a:t>
            </a:r>
            <a:r>
              <a:rPr lang="sv-SE" dirty="0" smtClean="0"/>
              <a:t> rates, </a:t>
            </a:r>
            <a:r>
              <a:rPr lang="sv-SE" dirty="0" err="1" smtClean="0"/>
              <a:t>capital</a:t>
            </a:r>
            <a:r>
              <a:rPr lang="sv-SE" dirty="0" smtClean="0"/>
              <a:t> </a:t>
            </a:r>
            <a:r>
              <a:rPr lang="sv-SE" dirty="0" err="1" smtClean="0"/>
              <a:t>gains</a:t>
            </a:r>
            <a:r>
              <a:rPr lang="sv-SE" dirty="0" smtClean="0"/>
              <a:t>, durables</a:t>
            </a:r>
          </a:p>
          <a:p>
            <a:pPr lvl="1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Target variables: Inflation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60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Optimal policy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Flexible </a:t>
            </a:r>
            <a:r>
              <a:rPr lang="sv-SE" dirty="0" err="1" smtClean="0"/>
              <a:t>wages</a:t>
            </a:r>
            <a:r>
              <a:rPr lang="sv-SE" dirty="0" smtClean="0"/>
              <a:t> =&gt; </a:t>
            </a:r>
            <a:r>
              <a:rPr lang="sv-SE" dirty="0" err="1" smtClean="0"/>
              <a:t>stabilize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 </a:t>
            </a:r>
          </a:p>
          <a:p>
            <a:r>
              <a:rPr lang="sv-SE" dirty="0" smtClean="0"/>
              <a:t>Flexible </a:t>
            </a:r>
            <a:r>
              <a:rPr lang="sv-SE" dirty="0" err="1" smtClean="0"/>
              <a:t>prices</a:t>
            </a:r>
            <a:r>
              <a:rPr lang="sv-SE" dirty="0" smtClean="0"/>
              <a:t> =&gt; </a:t>
            </a:r>
            <a:r>
              <a:rPr lang="sv-SE" dirty="0" err="1" smtClean="0"/>
              <a:t>stabilize</a:t>
            </a:r>
            <a:r>
              <a:rPr lang="sv-SE" dirty="0" smtClean="0"/>
              <a:t> </a:t>
            </a:r>
            <a:r>
              <a:rPr lang="sv-SE" dirty="0" err="1" smtClean="0"/>
              <a:t>wage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r>
              <a:rPr lang="sv-SE" dirty="0" err="1" smtClean="0"/>
              <a:t>Wages</a:t>
            </a:r>
            <a:r>
              <a:rPr lang="sv-SE" dirty="0" smtClean="0"/>
              <a:t> &amp; </a:t>
            </a:r>
            <a:r>
              <a:rPr lang="sv-SE" dirty="0" err="1" smtClean="0"/>
              <a:t>prices</a:t>
            </a:r>
            <a:r>
              <a:rPr lang="sv-SE" dirty="0" smtClean="0"/>
              <a:t> </a:t>
            </a:r>
            <a:r>
              <a:rPr lang="sv-SE" dirty="0" err="1" smtClean="0"/>
              <a:t>sticky</a:t>
            </a:r>
            <a:r>
              <a:rPr lang="sv-SE" dirty="0" smtClean="0"/>
              <a:t> =&gt; </a:t>
            </a:r>
            <a:r>
              <a:rPr lang="sv-SE" dirty="0" err="1" smtClean="0"/>
              <a:t>efficiency</a:t>
            </a:r>
            <a:r>
              <a:rPr lang="sv-SE" dirty="0" smtClean="0"/>
              <a:t> no </a:t>
            </a:r>
            <a:r>
              <a:rPr lang="sv-SE" dirty="0" err="1" smtClean="0"/>
              <a:t>longer</a:t>
            </a:r>
            <a:r>
              <a:rPr lang="sv-SE" dirty="0" smtClean="0"/>
              <a:t> </a:t>
            </a:r>
            <a:r>
              <a:rPr lang="sv-SE" dirty="0" err="1" smtClean="0"/>
              <a:t>possible</a:t>
            </a:r>
            <a:r>
              <a:rPr lang="sv-SE" dirty="0" smtClean="0"/>
              <a:t> =&gt; policy </a:t>
            </a:r>
            <a:r>
              <a:rPr lang="sv-SE" dirty="0" err="1" smtClean="0"/>
              <a:t>tradeoff</a:t>
            </a:r>
            <a:endParaRPr lang="sv-SE" dirty="0" smtClean="0"/>
          </a:p>
          <a:p>
            <a:r>
              <a:rPr lang="sv-SE" dirty="0" err="1" smtClean="0"/>
              <a:t>Structural</a:t>
            </a:r>
            <a:r>
              <a:rPr lang="sv-SE" dirty="0" smtClean="0"/>
              <a:t> parameters in </a:t>
            </a:r>
            <a:r>
              <a:rPr lang="sv-SE" dirty="0" err="1" smtClean="0"/>
              <a:t>weights</a:t>
            </a:r>
            <a:r>
              <a:rPr lang="sv-SE" dirty="0" smtClean="0"/>
              <a:t> for </a:t>
            </a:r>
            <a:r>
              <a:rPr lang="sv-SE" dirty="0" err="1" smtClean="0"/>
              <a:t>wage</a:t>
            </a:r>
            <a:r>
              <a:rPr lang="sv-SE" dirty="0" smtClean="0"/>
              <a:t> and </a:t>
            </a:r>
            <a:r>
              <a:rPr lang="sv-SE" dirty="0" err="1" smtClean="0"/>
              <a:t>price</a:t>
            </a:r>
            <a:r>
              <a:rPr lang="sv-SE" dirty="0" smtClean="0"/>
              <a:t> inflation </a:t>
            </a:r>
            <a:r>
              <a:rPr lang="sv-SE" dirty="0" err="1" smtClean="0"/>
              <a:t>determine</a:t>
            </a:r>
            <a:r>
              <a:rPr lang="sv-SE" dirty="0" smtClean="0"/>
              <a:t> optimal policy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Measure</a:t>
            </a:r>
            <a:r>
              <a:rPr lang="sv-SE" dirty="0" smtClean="0"/>
              <a:t> of potential or trend</a:t>
            </a:r>
          </a:p>
          <a:p>
            <a:r>
              <a:rPr lang="sv-SE" dirty="0" err="1" smtClean="0"/>
              <a:t>Mechanic</a:t>
            </a:r>
            <a:r>
              <a:rPr lang="sv-SE" dirty="0" smtClean="0"/>
              <a:t> or </a:t>
            </a:r>
            <a:r>
              <a:rPr lang="sv-SE" dirty="0" err="1" smtClean="0"/>
              <a:t>based</a:t>
            </a:r>
            <a:r>
              <a:rPr lang="sv-SE" dirty="0" smtClean="0"/>
              <a:t> on </a:t>
            </a:r>
            <a:r>
              <a:rPr lang="sv-SE" dirty="0" err="1" smtClean="0"/>
              <a:t>theory</a:t>
            </a:r>
            <a:endParaRPr lang="sv-SE" dirty="0" smtClean="0"/>
          </a:p>
          <a:p>
            <a:r>
              <a:rPr lang="sv-SE" dirty="0" smtClean="0"/>
              <a:t>Different </a:t>
            </a:r>
            <a:r>
              <a:rPr lang="sv-SE" dirty="0" err="1" smtClean="0"/>
              <a:t>mechanical</a:t>
            </a:r>
            <a:r>
              <a:rPr lang="sv-SE" dirty="0" smtClean="0"/>
              <a:t> </a:t>
            </a:r>
            <a:r>
              <a:rPr lang="sv-SE" dirty="0" err="1" smtClean="0"/>
              <a:t>measures</a:t>
            </a:r>
            <a:endParaRPr lang="sv-SE" dirty="0" smtClean="0"/>
          </a:p>
          <a:p>
            <a:pPr lvl="1"/>
            <a:r>
              <a:rPr lang="sv-SE" dirty="0" err="1" smtClean="0"/>
              <a:t>Hodrick</a:t>
            </a:r>
            <a:r>
              <a:rPr lang="sv-SE" dirty="0" smtClean="0"/>
              <a:t>-Prescott (HP gap)</a:t>
            </a:r>
          </a:p>
          <a:p>
            <a:r>
              <a:rPr lang="sv-SE" dirty="0" err="1" smtClean="0"/>
              <a:t>Theoretical</a:t>
            </a:r>
            <a:r>
              <a:rPr lang="sv-SE" dirty="0" smtClean="0"/>
              <a:t> </a:t>
            </a:r>
            <a:r>
              <a:rPr lang="sv-SE" dirty="0" err="1" smtClean="0"/>
              <a:t>measures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dependent</a:t>
            </a:r>
            <a:endParaRPr lang="sv-SE" dirty="0" smtClean="0"/>
          </a:p>
          <a:p>
            <a:pPr lvl="1"/>
            <a:r>
              <a:rPr lang="sv-SE" dirty="0" err="1" smtClean="0"/>
              <a:t>Flex-price</a:t>
            </a:r>
            <a:r>
              <a:rPr lang="sv-SE" dirty="0" smtClean="0"/>
              <a:t> gap</a:t>
            </a:r>
          </a:p>
          <a:p>
            <a:r>
              <a:rPr lang="sv-SE" dirty="0" smtClean="0"/>
              <a:t>No consensus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Target variables: Output gap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5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Hysteresis</a:t>
            </a:r>
            <a:r>
              <a:rPr lang="sv-SE" dirty="0" smtClean="0"/>
              <a:t> </a:t>
            </a:r>
            <a:r>
              <a:rPr lang="sv-SE" dirty="0" err="1" smtClean="0"/>
              <a:t>models</a:t>
            </a:r>
            <a:endParaRPr lang="sv-SE" dirty="0" smtClean="0"/>
          </a:p>
          <a:p>
            <a:pPr lvl="1"/>
            <a:r>
              <a:rPr lang="sv-SE" dirty="0" err="1" smtClean="0"/>
              <a:t>Temporary</a:t>
            </a:r>
            <a:r>
              <a:rPr lang="sv-SE" dirty="0" smtClean="0"/>
              <a:t> </a:t>
            </a:r>
            <a:r>
              <a:rPr lang="sv-SE" dirty="0" err="1" smtClean="0"/>
              <a:t>shocks</a:t>
            </a:r>
            <a:r>
              <a:rPr lang="sv-SE" dirty="0" smtClean="0"/>
              <a:t> -&gt; Permanent </a:t>
            </a:r>
            <a:r>
              <a:rPr lang="sv-SE" dirty="0" err="1" smtClean="0"/>
              <a:t>effects</a:t>
            </a:r>
            <a:endParaRPr lang="sv-SE" dirty="0" smtClean="0"/>
          </a:p>
          <a:p>
            <a:pPr lvl="1"/>
            <a:r>
              <a:rPr lang="sv-SE" dirty="0" err="1" smtClean="0"/>
              <a:t>Insider-outsider</a:t>
            </a:r>
            <a:endParaRPr lang="sv-SE" dirty="0" smtClean="0"/>
          </a:p>
          <a:p>
            <a:r>
              <a:rPr lang="sv-SE" dirty="0" err="1" smtClean="0"/>
              <a:t>Near-rational</a:t>
            </a:r>
            <a:r>
              <a:rPr lang="sv-SE" dirty="0" smtClean="0"/>
              <a:t> </a:t>
            </a:r>
            <a:r>
              <a:rPr lang="sv-SE" dirty="0" err="1" smtClean="0"/>
              <a:t>expectations</a:t>
            </a:r>
            <a:endParaRPr lang="sv-SE" dirty="0" smtClean="0"/>
          </a:p>
          <a:p>
            <a:pPr lvl="1"/>
            <a:r>
              <a:rPr lang="sv-SE" dirty="0" err="1" smtClean="0"/>
              <a:t>Akerlof’s</a:t>
            </a:r>
            <a:r>
              <a:rPr lang="sv-SE" dirty="0" smtClean="0"/>
              <a:t> Phillips </a:t>
            </a:r>
            <a:r>
              <a:rPr lang="sv-SE" dirty="0" err="1" smtClean="0"/>
              <a:t>curve</a:t>
            </a:r>
            <a:endParaRPr lang="sv-SE" dirty="0" smtClean="0"/>
          </a:p>
          <a:p>
            <a:pPr lvl="1"/>
            <a:r>
              <a:rPr lang="sv-SE" dirty="0" err="1" smtClean="0"/>
              <a:t>Mankiw/Reis</a:t>
            </a:r>
            <a:r>
              <a:rPr lang="sv-SE" dirty="0" smtClean="0"/>
              <a:t> </a:t>
            </a:r>
            <a:r>
              <a:rPr lang="sv-SE" dirty="0" err="1" smtClean="0"/>
              <a:t>inattentive</a:t>
            </a:r>
            <a:r>
              <a:rPr lang="sv-SE" dirty="0" smtClean="0"/>
              <a:t> agents</a:t>
            </a:r>
          </a:p>
          <a:p>
            <a:r>
              <a:rPr lang="sv-SE" dirty="0" err="1" smtClean="0"/>
              <a:t>Friedman’s</a:t>
            </a:r>
            <a:r>
              <a:rPr lang="sv-SE" dirty="0" smtClean="0"/>
              <a:t> </a:t>
            </a:r>
            <a:r>
              <a:rPr lang="sv-SE" dirty="0" err="1" smtClean="0"/>
              <a:t>rule</a:t>
            </a:r>
            <a:r>
              <a:rPr lang="sv-SE" dirty="0" smtClean="0"/>
              <a:t> - </a:t>
            </a:r>
            <a:r>
              <a:rPr lang="sv-SE" dirty="0" err="1" smtClean="0"/>
              <a:t>zero</a:t>
            </a:r>
            <a:r>
              <a:rPr lang="sv-SE" dirty="0" smtClean="0"/>
              <a:t> </a:t>
            </a:r>
            <a:r>
              <a:rPr lang="sv-SE" dirty="0" err="1" smtClean="0"/>
              <a:t>interest</a:t>
            </a:r>
            <a:r>
              <a:rPr lang="sv-SE" dirty="0" smtClean="0"/>
              <a:t> rate</a:t>
            </a:r>
          </a:p>
          <a:p>
            <a:r>
              <a:rPr lang="sv-SE" dirty="0" smtClean="0"/>
              <a:t>Inflation tax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Alternative </a:t>
            </a:r>
            <a:r>
              <a:rPr lang="sv-SE" dirty="0" err="1" smtClean="0"/>
              <a:t>theories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110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err="1" smtClean="0"/>
              <a:t>Legislation</a:t>
            </a:r>
            <a:r>
              <a:rPr lang="sv-SE" dirty="0" smtClean="0"/>
              <a:t> (</a:t>
            </a:r>
            <a:r>
              <a:rPr lang="sv-SE" dirty="0" err="1" smtClean="0"/>
              <a:t>commitment</a:t>
            </a:r>
            <a:r>
              <a:rPr lang="sv-SE" dirty="0" smtClean="0"/>
              <a:t>)</a:t>
            </a:r>
          </a:p>
          <a:p>
            <a:r>
              <a:rPr lang="sv-SE" dirty="0" smtClean="0"/>
              <a:t>Central bank </a:t>
            </a:r>
            <a:r>
              <a:rPr lang="sv-SE" dirty="0" err="1" smtClean="0"/>
              <a:t>independence</a:t>
            </a:r>
            <a:endParaRPr lang="sv-SE" dirty="0" smtClean="0"/>
          </a:p>
          <a:p>
            <a:pPr lvl="1"/>
            <a:r>
              <a:rPr lang="sv-SE" dirty="0" err="1" smtClean="0"/>
              <a:t>Credibility</a:t>
            </a:r>
            <a:endParaRPr lang="sv-SE" dirty="0" smtClean="0"/>
          </a:p>
          <a:p>
            <a:pPr lvl="2"/>
            <a:r>
              <a:rPr lang="sv-SE" dirty="0" err="1" smtClean="0"/>
              <a:t>Transparency</a:t>
            </a:r>
            <a:endParaRPr lang="sv-SE" dirty="0" smtClean="0"/>
          </a:p>
          <a:p>
            <a:pPr lvl="2"/>
            <a:r>
              <a:rPr lang="sv-SE" dirty="0" err="1" smtClean="0"/>
              <a:t>Commitment</a:t>
            </a:r>
            <a:endParaRPr lang="sv-SE" dirty="0" smtClean="0"/>
          </a:p>
          <a:p>
            <a:pPr lvl="2"/>
            <a:r>
              <a:rPr lang="sv-SE" dirty="0" err="1" smtClean="0"/>
              <a:t>Evaluation</a:t>
            </a:r>
            <a:endParaRPr lang="sv-SE" dirty="0" smtClean="0"/>
          </a:p>
          <a:p>
            <a:pPr lvl="3"/>
            <a:r>
              <a:rPr lang="sv-SE" dirty="0" smtClean="0"/>
              <a:t>by central bank</a:t>
            </a:r>
          </a:p>
          <a:p>
            <a:pPr lvl="3"/>
            <a:r>
              <a:rPr lang="sv-SE" dirty="0" smtClean="0"/>
              <a:t>independent</a:t>
            </a:r>
          </a:p>
          <a:p>
            <a:pPr lvl="3"/>
            <a:r>
              <a:rPr lang="sv-SE" dirty="0" smtClean="0"/>
              <a:t>loss </a:t>
            </a:r>
            <a:r>
              <a:rPr lang="sv-SE" dirty="0" err="1" smtClean="0"/>
              <a:t>function</a:t>
            </a:r>
            <a:r>
              <a:rPr lang="sv-SE" dirty="0" smtClean="0"/>
              <a:t>?</a:t>
            </a:r>
          </a:p>
          <a:p>
            <a:pPr lvl="1"/>
            <a:r>
              <a:rPr lang="sv-SE" dirty="0" err="1" smtClean="0"/>
              <a:t>Accountability</a:t>
            </a:r>
            <a:endParaRPr lang="sv-SE" dirty="0" smtClean="0"/>
          </a:p>
          <a:p>
            <a:pPr lvl="2"/>
            <a:r>
              <a:rPr lang="sv-SE" dirty="0" err="1" smtClean="0"/>
              <a:t>responsible</a:t>
            </a:r>
            <a:r>
              <a:rPr lang="sv-SE" dirty="0" smtClean="0"/>
              <a:t> to the </a:t>
            </a:r>
            <a:r>
              <a:rPr lang="sv-SE" dirty="0" err="1" smtClean="0"/>
              <a:t>parliament</a:t>
            </a:r>
            <a:endParaRPr lang="sv-SE" dirty="0" smtClean="0"/>
          </a:p>
          <a:p>
            <a:pPr lvl="2"/>
            <a:r>
              <a:rPr lang="sv-SE" dirty="0" err="1" smtClean="0"/>
              <a:t>official</a:t>
            </a:r>
            <a:r>
              <a:rPr lang="sv-SE" dirty="0" smtClean="0"/>
              <a:t> </a:t>
            </a:r>
            <a:r>
              <a:rPr lang="sv-SE" dirty="0" err="1" smtClean="0"/>
              <a:t>target</a:t>
            </a:r>
            <a:r>
              <a:rPr lang="sv-SE" dirty="0" smtClean="0"/>
              <a:t>, </a:t>
            </a:r>
            <a:r>
              <a:rPr lang="sv-SE" dirty="0" err="1" smtClean="0"/>
              <a:t>measurable</a:t>
            </a:r>
            <a:endParaRPr lang="sv-SE" dirty="0" smtClean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Policy </a:t>
            </a:r>
            <a:r>
              <a:rPr lang="sv-SE" dirty="0" err="1" smtClean="0"/>
              <a:t>environment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1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Example</a:t>
            </a:r>
            <a:r>
              <a:rPr lang="sv-SE" dirty="0" smtClean="0"/>
              <a:t>: Sweden</a:t>
            </a:r>
          </a:p>
          <a:p>
            <a:r>
              <a:rPr lang="sv-SE" dirty="0" smtClean="0"/>
              <a:t>Central bank </a:t>
            </a:r>
            <a:r>
              <a:rPr lang="sv-SE" dirty="0" err="1" smtClean="0"/>
              <a:t>law</a:t>
            </a:r>
            <a:endParaRPr lang="sv-SE" dirty="0" smtClean="0"/>
          </a:p>
          <a:p>
            <a:pPr lvl="1"/>
            <a:r>
              <a:rPr lang="sv-SE" dirty="0" smtClean="0"/>
              <a:t>Price </a:t>
            </a:r>
            <a:r>
              <a:rPr lang="sv-SE" dirty="0" err="1" smtClean="0"/>
              <a:t>stability</a:t>
            </a:r>
            <a:endParaRPr lang="sv-SE" dirty="0" smtClean="0"/>
          </a:p>
          <a:p>
            <a:pPr lvl="1"/>
            <a:r>
              <a:rPr lang="sv-SE" dirty="0" smtClean="0"/>
              <a:t>Independent central bank</a:t>
            </a:r>
          </a:p>
          <a:p>
            <a:r>
              <a:rPr lang="sv-SE" dirty="0" smtClean="0"/>
              <a:t>Target 2% </a:t>
            </a:r>
            <a:r>
              <a:rPr lang="sv-SE" dirty="0" err="1" smtClean="0"/>
              <a:t>determined</a:t>
            </a:r>
            <a:r>
              <a:rPr lang="sv-SE" dirty="0" smtClean="0"/>
              <a:t> by the central bank</a:t>
            </a:r>
          </a:p>
          <a:p>
            <a:r>
              <a:rPr lang="sv-SE" dirty="0" smtClean="0"/>
              <a:t>Flexible inflation </a:t>
            </a:r>
            <a:r>
              <a:rPr lang="sv-SE" dirty="0" err="1" smtClean="0"/>
              <a:t>targeting</a:t>
            </a:r>
            <a:r>
              <a:rPr lang="sv-SE" dirty="0" smtClean="0"/>
              <a:t> </a:t>
            </a:r>
            <a:r>
              <a:rPr lang="sv-SE" dirty="0" err="1" smtClean="0"/>
              <a:t>determined</a:t>
            </a:r>
            <a:r>
              <a:rPr lang="sv-SE" dirty="0" smtClean="0"/>
              <a:t> by the central bank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Legislation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014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UK</a:t>
            </a:r>
          </a:p>
          <a:p>
            <a:pPr lvl="1"/>
            <a:r>
              <a:rPr lang="sv-SE" dirty="0" smtClean="0"/>
              <a:t>ultimate </a:t>
            </a:r>
            <a:r>
              <a:rPr lang="sv-SE" dirty="0" err="1" smtClean="0"/>
              <a:t>target</a:t>
            </a:r>
            <a:r>
              <a:rPr lang="sv-SE" dirty="0" smtClean="0"/>
              <a:t> and </a:t>
            </a:r>
            <a:r>
              <a:rPr lang="sv-SE" dirty="0" err="1" smtClean="0"/>
              <a:t>specific</a:t>
            </a:r>
            <a:r>
              <a:rPr lang="sv-SE" dirty="0" smtClean="0"/>
              <a:t> </a:t>
            </a:r>
            <a:r>
              <a:rPr lang="sv-SE" dirty="0" err="1" smtClean="0"/>
              <a:t>target</a:t>
            </a:r>
            <a:r>
              <a:rPr lang="sv-SE" dirty="0" smtClean="0"/>
              <a:t> by </a:t>
            </a:r>
            <a:r>
              <a:rPr lang="sv-SE" dirty="0" err="1" smtClean="0"/>
              <a:t>parliament</a:t>
            </a:r>
            <a:endParaRPr lang="sv-SE" dirty="0" smtClean="0"/>
          </a:p>
          <a:p>
            <a:r>
              <a:rPr lang="sv-SE" dirty="0" smtClean="0"/>
              <a:t>USA</a:t>
            </a:r>
          </a:p>
          <a:p>
            <a:pPr lvl="1"/>
            <a:r>
              <a:rPr lang="sv-SE" dirty="0" err="1" smtClean="0"/>
              <a:t>only</a:t>
            </a:r>
            <a:r>
              <a:rPr lang="sv-SE" dirty="0" smtClean="0"/>
              <a:t> ultimate </a:t>
            </a:r>
            <a:r>
              <a:rPr lang="sv-SE" dirty="0" err="1" smtClean="0"/>
              <a:t>targets</a:t>
            </a:r>
            <a:r>
              <a:rPr lang="sv-SE" dirty="0" smtClean="0"/>
              <a:t> in Federal </a:t>
            </a:r>
            <a:r>
              <a:rPr lang="sv-SE" dirty="0" err="1" smtClean="0"/>
              <a:t>Reserve</a:t>
            </a:r>
            <a:r>
              <a:rPr lang="sv-SE" dirty="0" smtClean="0"/>
              <a:t> </a:t>
            </a:r>
            <a:r>
              <a:rPr lang="sv-SE" dirty="0" err="1" smtClean="0"/>
              <a:t>Act</a:t>
            </a:r>
            <a:endParaRPr lang="sv-SE" dirty="0" smtClean="0"/>
          </a:p>
          <a:p>
            <a:r>
              <a:rPr lang="sv-SE" dirty="0" smtClean="0"/>
              <a:t>ECB</a:t>
            </a:r>
          </a:p>
          <a:p>
            <a:pPr lvl="1"/>
            <a:r>
              <a:rPr lang="sv-SE" dirty="0" smtClean="0"/>
              <a:t>ultimate </a:t>
            </a:r>
            <a:r>
              <a:rPr lang="sv-SE" dirty="0" err="1" smtClean="0"/>
              <a:t>target</a:t>
            </a:r>
            <a:r>
              <a:rPr lang="sv-SE" dirty="0" smtClean="0"/>
              <a:t> and </a:t>
            </a:r>
            <a:r>
              <a:rPr lang="sv-SE" dirty="0" err="1" smtClean="0"/>
              <a:t>specific</a:t>
            </a:r>
            <a:r>
              <a:rPr lang="sv-SE" dirty="0" smtClean="0"/>
              <a:t> </a:t>
            </a:r>
            <a:r>
              <a:rPr lang="sv-SE" dirty="0" err="1" smtClean="0"/>
              <a:t>target</a:t>
            </a:r>
            <a:r>
              <a:rPr lang="sv-SE" dirty="0" smtClean="0"/>
              <a:t> set by </a:t>
            </a:r>
            <a:r>
              <a:rPr lang="sv-SE" dirty="0" err="1" smtClean="0"/>
              <a:t>governing</a:t>
            </a:r>
            <a:r>
              <a:rPr lang="sv-SE" dirty="0" smtClean="0"/>
              <a:t> </a:t>
            </a:r>
            <a:r>
              <a:rPr lang="sv-SE" dirty="0" err="1" smtClean="0"/>
              <a:t>council</a:t>
            </a:r>
            <a:r>
              <a:rPr lang="sv-SE" dirty="0" smtClean="0"/>
              <a:t> of ECB</a:t>
            </a:r>
          </a:p>
          <a:p>
            <a:pPr lvl="1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Different in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countries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64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Specific</a:t>
            </a:r>
            <a:r>
              <a:rPr lang="sv-SE" dirty="0" smtClean="0"/>
              <a:t> </a:t>
            </a:r>
            <a:r>
              <a:rPr lang="sv-SE" dirty="0" err="1" smtClean="0"/>
              <a:t>targets</a:t>
            </a:r>
            <a:r>
              <a:rPr lang="sv-SE" dirty="0" smtClean="0"/>
              <a:t> not </a:t>
            </a:r>
            <a:r>
              <a:rPr lang="sv-SE" dirty="0" err="1" smtClean="0"/>
              <a:t>determined</a:t>
            </a:r>
            <a:r>
              <a:rPr lang="sv-SE" dirty="0" smtClean="0"/>
              <a:t> by principal </a:t>
            </a:r>
            <a:r>
              <a:rPr lang="sv-SE" dirty="0" err="1" smtClean="0"/>
              <a:t>but</a:t>
            </a:r>
            <a:r>
              <a:rPr lang="sv-SE" dirty="0" smtClean="0"/>
              <a:t> by agent</a:t>
            </a:r>
          </a:p>
          <a:p>
            <a:r>
              <a:rPr lang="sv-SE" dirty="0" smtClean="0"/>
              <a:t>Targets </a:t>
            </a:r>
            <a:r>
              <a:rPr lang="sv-SE" dirty="0" err="1" smtClean="0"/>
              <a:t>difficult</a:t>
            </a:r>
            <a:r>
              <a:rPr lang="sv-SE" dirty="0" smtClean="0"/>
              <a:t> to </a:t>
            </a:r>
            <a:r>
              <a:rPr lang="sv-SE" dirty="0" err="1" smtClean="0"/>
              <a:t>measure</a:t>
            </a:r>
            <a:endParaRPr lang="sv-SE" dirty="0" smtClean="0"/>
          </a:p>
          <a:p>
            <a:pPr>
              <a:buNone/>
            </a:pP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Problems with </a:t>
            </a:r>
            <a:r>
              <a:rPr lang="sv-SE" dirty="0" err="1" smtClean="0"/>
              <a:t>accountability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90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Independence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571472" y="1643050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independence of the Executive Board is also emphasized in the </a:t>
            </a:r>
            <a:r>
              <a:rPr lang="en-US" dirty="0" err="1" smtClean="0"/>
              <a:t>Sveriges</a:t>
            </a:r>
            <a:r>
              <a:rPr lang="en-US" dirty="0" smtClean="0"/>
              <a:t> </a:t>
            </a:r>
            <a:r>
              <a:rPr lang="en-US" dirty="0" err="1" smtClean="0"/>
              <a:t>Riksbank</a:t>
            </a:r>
            <a:r>
              <a:rPr lang="en-US" dirty="0" smtClean="0"/>
              <a:t> Act, which states that the members of the Executive Board may neither seek nor take instructions when fulfilling their monetary policy duties.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9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Legislation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7943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83629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429264"/>
            <a:ext cx="74866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70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also</a:t>
            </a:r>
            <a:r>
              <a:rPr lang="sv-SE" dirty="0" smtClean="0"/>
              <a:t> </a:t>
            </a:r>
            <a:r>
              <a:rPr lang="sv-SE" dirty="0" err="1" smtClean="0"/>
              <a:t>said</a:t>
            </a:r>
            <a:endParaRPr lang="sv-S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2538413"/>
            <a:ext cx="74580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55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Law</a:t>
            </a:r>
            <a:r>
              <a:rPr lang="sv-SE" dirty="0" smtClean="0"/>
              <a:t> &amp; CB </a:t>
            </a:r>
            <a:r>
              <a:rPr lang="sv-SE" dirty="0" err="1" smtClean="0"/>
              <a:t>July</a:t>
            </a:r>
            <a:r>
              <a:rPr lang="sv-SE" dirty="0" smtClean="0"/>
              <a:t> 2008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63341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14620"/>
            <a:ext cx="6286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786322"/>
            <a:ext cx="6581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41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50099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two-year horizon can be interpreted as a restriction as to how much consideration can normally be given to real economic developments, a restriction which – like the specified inflation target – the </a:t>
            </a:r>
            <a:r>
              <a:rPr lang="en-US" dirty="0" err="1" smtClean="0"/>
              <a:t>Riksbank</a:t>
            </a:r>
            <a:r>
              <a:rPr lang="en-US" dirty="0" smtClean="0"/>
              <a:t> has imposed on itself to make the target of maintaining price stability credible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Flexibility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55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and…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88" y="2481263"/>
            <a:ext cx="64484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93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1993 &amp; 2008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642910" y="4429132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/>
              <a:t>Also</a:t>
            </a:r>
            <a:r>
              <a:rPr lang="sv-SE" dirty="0" smtClean="0"/>
              <a:t>, </a:t>
            </a:r>
            <a:r>
              <a:rPr lang="sv-SE" dirty="0" err="1" smtClean="0"/>
              <a:t>monetary</a:t>
            </a:r>
            <a:r>
              <a:rPr lang="sv-SE" dirty="0" smtClean="0"/>
              <a:t> policy </a:t>
            </a:r>
            <a:r>
              <a:rPr lang="sv-SE" dirty="0" err="1" smtClean="0"/>
              <a:t>does</a:t>
            </a:r>
            <a:r>
              <a:rPr lang="sv-SE" dirty="0" smtClean="0"/>
              <a:t> not </a:t>
            </a:r>
            <a:r>
              <a:rPr lang="sv-SE" dirty="0" err="1" smtClean="0"/>
              <a:t>have</a:t>
            </a:r>
            <a:r>
              <a:rPr lang="sv-SE" dirty="0" smtClean="0"/>
              <a:t> the task of, and </a:t>
            </a:r>
            <a:r>
              <a:rPr lang="sv-SE" dirty="0" err="1" smtClean="0"/>
              <a:t>cannot</a:t>
            </a:r>
            <a:r>
              <a:rPr lang="sv-SE" dirty="0" smtClean="0"/>
              <a:t> be </a:t>
            </a:r>
            <a:r>
              <a:rPr lang="sv-SE" dirty="0" err="1" smtClean="0"/>
              <a:t>used</a:t>
            </a:r>
            <a:r>
              <a:rPr lang="sv-SE" dirty="0" smtClean="0"/>
              <a:t> for, </a:t>
            </a:r>
            <a:r>
              <a:rPr lang="sv-SE" dirty="0" err="1" smtClean="0"/>
              <a:t>achieving</a:t>
            </a:r>
            <a:r>
              <a:rPr lang="sv-SE" dirty="0" smtClean="0"/>
              <a:t> lasting </a:t>
            </a:r>
            <a:r>
              <a:rPr lang="sv-SE" dirty="0" err="1" smtClean="0"/>
              <a:t>higher</a:t>
            </a:r>
            <a:r>
              <a:rPr lang="sv-SE" dirty="0" smtClean="0"/>
              <a:t> </a:t>
            </a:r>
            <a:r>
              <a:rPr lang="sv-SE" dirty="0" err="1" smtClean="0"/>
              <a:t>employment</a:t>
            </a:r>
            <a:r>
              <a:rPr lang="sv-SE" dirty="0" smtClean="0"/>
              <a:t> or </a:t>
            </a:r>
            <a:r>
              <a:rPr lang="sv-SE" dirty="0" err="1" smtClean="0"/>
              <a:t>growth</a:t>
            </a:r>
            <a:r>
              <a:rPr lang="sv-SE" dirty="0" smtClean="0"/>
              <a:t>. </a:t>
            </a:r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monetary</a:t>
            </a:r>
            <a:r>
              <a:rPr lang="sv-SE" dirty="0" smtClean="0"/>
              <a:t> policy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achieve</a:t>
            </a:r>
            <a:r>
              <a:rPr lang="sv-SE" dirty="0" smtClean="0"/>
              <a:t>, </a:t>
            </a:r>
            <a:r>
              <a:rPr lang="sv-SE" dirty="0" err="1" smtClean="0"/>
              <a:t>however</a:t>
            </a:r>
            <a:r>
              <a:rPr lang="sv-SE" dirty="0" smtClean="0"/>
              <a:t>, is to </a:t>
            </a:r>
            <a:r>
              <a:rPr lang="sv-SE" dirty="0" err="1" smtClean="0"/>
              <a:t>ensure</a:t>
            </a:r>
            <a:r>
              <a:rPr lang="sv-SE" dirty="0" smtClean="0"/>
              <a:t> an inflation rate </a:t>
            </a:r>
            <a:r>
              <a:rPr lang="sv-SE" dirty="0" err="1" smtClean="0"/>
              <a:t>which</a:t>
            </a:r>
            <a:r>
              <a:rPr lang="sv-SE" dirty="0" smtClean="0"/>
              <a:t> over a </a:t>
            </a:r>
            <a:r>
              <a:rPr lang="sv-SE" dirty="0" err="1" smtClean="0"/>
              <a:t>number</a:t>
            </a:r>
            <a:r>
              <a:rPr lang="sv-SE" dirty="0" smtClean="0"/>
              <a:t> of </a:t>
            </a:r>
            <a:r>
              <a:rPr lang="sv-SE" dirty="0" err="1" smtClean="0"/>
              <a:t>years</a:t>
            </a:r>
            <a:r>
              <a:rPr lang="sv-SE" dirty="0" smtClean="0"/>
              <a:t> is </a:t>
            </a:r>
            <a:r>
              <a:rPr lang="sv-SE" dirty="0" err="1" smtClean="0"/>
              <a:t>well</a:t>
            </a:r>
            <a:r>
              <a:rPr lang="sv-SE" dirty="0" smtClean="0"/>
              <a:t> in </a:t>
            </a:r>
            <a:r>
              <a:rPr lang="sv-SE" dirty="0" err="1" smtClean="0"/>
              <a:t>line</a:t>
            </a:r>
            <a:r>
              <a:rPr lang="sv-SE" dirty="0" smtClean="0"/>
              <a:t> with the inflation </a:t>
            </a:r>
            <a:r>
              <a:rPr lang="sv-SE" dirty="0" err="1" smtClean="0"/>
              <a:t>target</a:t>
            </a:r>
            <a:r>
              <a:rPr lang="sv-SE" dirty="0" smtClean="0"/>
              <a:t> and to </a:t>
            </a:r>
            <a:r>
              <a:rPr lang="sv-SE" dirty="0" err="1" smtClean="0"/>
              <a:t>contribute</a:t>
            </a:r>
            <a:r>
              <a:rPr lang="sv-SE" dirty="0" smtClean="0"/>
              <a:t> to </a:t>
            </a:r>
            <a:r>
              <a:rPr lang="sv-SE" dirty="0" err="1" smtClean="0"/>
              <a:t>dampening</a:t>
            </a:r>
            <a:r>
              <a:rPr lang="sv-SE" dirty="0" smtClean="0"/>
              <a:t> the </a:t>
            </a:r>
            <a:r>
              <a:rPr lang="sv-SE" dirty="0" err="1" smtClean="0"/>
              <a:t>fluctuations</a:t>
            </a:r>
            <a:r>
              <a:rPr lang="sv-SE" dirty="0" smtClean="0"/>
              <a:t> in the real </a:t>
            </a:r>
            <a:r>
              <a:rPr lang="sv-SE" dirty="0" err="1" smtClean="0"/>
              <a:t>economy</a:t>
            </a:r>
            <a:r>
              <a:rPr lang="sv-SE" dirty="0" smtClean="0"/>
              <a:t>. In this </a:t>
            </a:r>
            <a:r>
              <a:rPr lang="sv-SE" dirty="0" err="1" smtClean="0"/>
              <a:t>way</a:t>
            </a:r>
            <a:r>
              <a:rPr lang="sv-SE" dirty="0" smtClean="0"/>
              <a:t>, </a:t>
            </a:r>
            <a:r>
              <a:rPr lang="sv-SE" dirty="0" err="1" smtClean="0"/>
              <a:t>monetary</a:t>
            </a:r>
            <a:r>
              <a:rPr lang="sv-SE" dirty="0" smtClean="0"/>
              <a:t> policy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create</a:t>
            </a:r>
            <a:r>
              <a:rPr lang="sv-SE" dirty="0" smtClean="0"/>
              <a:t> </a:t>
            </a:r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conditions</a:t>
            </a:r>
            <a:r>
              <a:rPr lang="sv-SE" dirty="0" smtClean="0"/>
              <a:t> for an </a:t>
            </a:r>
            <a:r>
              <a:rPr lang="sv-SE" dirty="0" err="1" smtClean="0"/>
              <a:t>efficiently</a:t>
            </a:r>
            <a:r>
              <a:rPr lang="sv-SE" dirty="0" smtClean="0"/>
              <a:t> </a:t>
            </a:r>
            <a:r>
              <a:rPr lang="sv-SE" dirty="0" err="1" smtClean="0"/>
              <a:t>functioning</a:t>
            </a:r>
            <a:r>
              <a:rPr lang="sv-SE" dirty="0" smtClean="0"/>
              <a:t> </a:t>
            </a:r>
            <a:r>
              <a:rPr lang="sv-SE" dirty="0" err="1" smtClean="0"/>
              <a:t>economy</a:t>
            </a:r>
            <a:r>
              <a:rPr lang="sv-SE" dirty="0" smtClean="0"/>
              <a:t> and a </a:t>
            </a:r>
            <a:r>
              <a:rPr lang="sv-SE" dirty="0" err="1" smtClean="0"/>
              <a:t>favourable</a:t>
            </a:r>
            <a:r>
              <a:rPr lang="sv-SE" dirty="0" smtClean="0"/>
              <a:t>, </a:t>
            </a:r>
            <a:r>
              <a:rPr lang="sv-SE" dirty="0" err="1" smtClean="0"/>
              <a:t>stable</a:t>
            </a:r>
            <a:r>
              <a:rPr lang="sv-SE" dirty="0" smtClean="0"/>
              <a:t> </a:t>
            </a:r>
            <a:r>
              <a:rPr lang="sv-SE" dirty="0" err="1" smtClean="0"/>
              <a:t>macroeconomic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71472" y="1857364"/>
            <a:ext cx="72866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Price </a:t>
            </a:r>
            <a:r>
              <a:rPr kumimoji="0" lang="sv-S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stability</a:t>
            </a: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 is a </a:t>
            </a:r>
            <a:r>
              <a:rPr kumimoji="0" lang="sv-S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prerequisite</a:t>
            </a: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 for </a:t>
            </a:r>
            <a:r>
              <a:rPr kumimoji="0" lang="sv-S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sustained</a:t>
            </a: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 </a:t>
            </a:r>
            <a:r>
              <a:rPr kumimoji="0" lang="sv-S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economic</a:t>
            </a: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 </a:t>
            </a:r>
            <a:r>
              <a:rPr kumimoji="0" lang="sv-S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growth</a:t>
            </a: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 as </a:t>
            </a:r>
            <a:r>
              <a:rPr kumimoji="0" lang="sv-S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well</a:t>
            </a: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 as full </a:t>
            </a:r>
            <a:r>
              <a:rPr kumimoji="0" lang="sv-S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employment</a:t>
            </a: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 and it </a:t>
            </a:r>
            <a:r>
              <a:rPr kumimoji="0" lang="sv-S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prevents</a:t>
            </a: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 an </a:t>
            </a:r>
            <a:r>
              <a:rPr kumimoji="0" lang="sv-S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arbitrary</a:t>
            </a: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 </a:t>
            </a:r>
            <a:r>
              <a:rPr kumimoji="0" lang="sv-S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redistribution</a:t>
            </a: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 of </a:t>
            </a:r>
            <a:r>
              <a:rPr kumimoji="0" lang="sv-S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income</a:t>
            </a: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 and </a:t>
            </a:r>
            <a:r>
              <a:rPr kumimoji="0" lang="sv-S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wealth</a:t>
            </a: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ourier Std"/>
              </a:rPr>
              <a:t>. </a:t>
            </a:r>
            <a:endParaRPr kumimoji="0" lang="sv-S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1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1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Inflation </a:t>
            </a:r>
            <a:r>
              <a:rPr lang="sv-SE" dirty="0" err="1" smtClean="0"/>
              <a:t>close</a:t>
            </a:r>
            <a:r>
              <a:rPr lang="sv-SE" dirty="0" smtClean="0"/>
              <a:t> to </a:t>
            </a:r>
            <a:r>
              <a:rPr lang="sv-SE" dirty="0" err="1" smtClean="0"/>
              <a:t>target</a:t>
            </a:r>
            <a:r>
              <a:rPr lang="sv-SE" dirty="0" smtClean="0"/>
              <a:t>?</a:t>
            </a:r>
          </a:p>
          <a:p>
            <a:pPr lvl="1"/>
            <a:r>
              <a:rPr lang="sv-SE" dirty="0" err="1" smtClean="0"/>
              <a:t>What</a:t>
            </a:r>
            <a:r>
              <a:rPr lang="sv-SE" dirty="0" smtClean="0"/>
              <a:t> inflation </a:t>
            </a:r>
            <a:r>
              <a:rPr lang="sv-SE" dirty="0" err="1" smtClean="0"/>
              <a:t>measure</a:t>
            </a:r>
            <a:endParaRPr lang="sv-SE" dirty="0" smtClean="0"/>
          </a:p>
          <a:p>
            <a:pPr lvl="2"/>
            <a:r>
              <a:rPr lang="sv-SE" dirty="0" err="1" smtClean="0"/>
              <a:t>Confusion</a:t>
            </a:r>
            <a:r>
              <a:rPr lang="sv-SE" dirty="0" smtClean="0"/>
              <a:t> in Sweden</a:t>
            </a:r>
          </a:p>
          <a:p>
            <a:r>
              <a:rPr lang="sv-SE" dirty="0" smtClean="0"/>
              <a:t>Loss </a:t>
            </a:r>
            <a:r>
              <a:rPr lang="sv-SE" dirty="0" err="1" smtClean="0"/>
              <a:t>function</a:t>
            </a:r>
            <a:r>
              <a:rPr lang="sv-SE" dirty="0" smtClean="0"/>
              <a:t>?</a:t>
            </a:r>
          </a:p>
          <a:p>
            <a:pPr lvl="1"/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measures</a:t>
            </a:r>
            <a:r>
              <a:rPr lang="sv-SE" dirty="0" smtClean="0"/>
              <a:t>?</a:t>
            </a:r>
          </a:p>
          <a:p>
            <a:pPr lvl="1"/>
            <a:r>
              <a:rPr lang="sv-SE" dirty="0" err="1" smtClean="0"/>
              <a:t>What</a:t>
            </a:r>
            <a:r>
              <a:rPr lang="sv-SE" dirty="0" smtClean="0"/>
              <a:t> loss </a:t>
            </a:r>
            <a:r>
              <a:rPr lang="sv-SE" dirty="0" err="1" smtClean="0"/>
              <a:t>function</a:t>
            </a:r>
            <a:r>
              <a:rPr lang="sv-SE" dirty="0" smtClean="0"/>
              <a:t>?</a:t>
            </a:r>
          </a:p>
          <a:p>
            <a:r>
              <a:rPr lang="sv-SE" dirty="0" err="1" smtClean="0"/>
              <a:t>Accountability</a:t>
            </a:r>
            <a:endParaRPr lang="sv-SE" dirty="0" smtClean="0"/>
          </a:p>
          <a:p>
            <a:pPr lvl="1"/>
            <a:r>
              <a:rPr lang="sv-SE" dirty="0" smtClean="0"/>
              <a:t>Who </a:t>
            </a:r>
            <a:r>
              <a:rPr lang="sv-SE" dirty="0" err="1" smtClean="0"/>
              <a:t>evaluates</a:t>
            </a:r>
            <a:r>
              <a:rPr lang="sv-SE" dirty="0" smtClean="0"/>
              <a:t> and </a:t>
            </a:r>
            <a:r>
              <a:rPr lang="sv-SE" dirty="0" err="1" smtClean="0"/>
              <a:t>how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Evaluation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83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Are </a:t>
            </a:r>
            <a:r>
              <a:rPr lang="sv-SE" dirty="0" err="1" smtClean="0"/>
              <a:t>forecasts</a:t>
            </a:r>
            <a:r>
              <a:rPr lang="sv-SE" dirty="0" smtClean="0"/>
              <a:t> </a:t>
            </a:r>
            <a:r>
              <a:rPr lang="sv-SE" dirty="0" err="1" smtClean="0"/>
              <a:t>good</a:t>
            </a:r>
            <a:r>
              <a:rPr lang="sv-SE" dirty="0" smtClean="0"/>
              <a:t> or bad?</a:t>
            </a:r>
          </a:p>
          <a:p>
            <a:pPr lvl="1"/>
            <a:r>
              <a:rPr lang="sv-SE" dirty="0" err="1" smtClean="0"/>
              <a:t>Short-run</a:t>
            </a:r>
            <a:r>
              <a:rPr lang="sv-SE" dirty="0" smtClean="0"/>
              <a:t> </a:t>
            </a:r>
            <a:r>
              <a:rPr lang="sv-SE" dirty="0" err="1" smtClean="0"/>
              <a:t>models</a:t>
            </a:r>
            <a:endParaRPr lang="sv-SE" dirty="0" smtClean="0"/>
          </a:p>
          <a:p>
            <a:pPr lvl="2"/>
            <a:r>
              <a:rPr lang="sv-SE" dirty="0" smtClean="0"/>
              <a:t>Provide </a:t>
            </a:r>
            <a:r>
              <a:rPr lang="sv-SE" dirty="0" err="1" smtClean="0"/>
              <a:t>better</a:t>
            </a:r>
            <a:r>
              <a:rPr lang="sv-SE" dirty="0" smtClean="0"/>
              <a:t> starting points for </a:t>
            </a:r>
            <a:r>
              <a:rPr lang="sv-SE" dirty="0" err="1" smtClean="0"/>
              <a:t>structural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endParaRPr lang="sv-SE" dirty="0" smtClean="0"/>
          </a:p>
          <a:p>
            <a:pPr lvl="2"/>
            <a:r>
              <a:rPr lang="sv-SE" dirty="0" smtClean="0"/>
              <a:t>VAR </a:t>
            </a:r>
            <a:r>
              <a:rPr lang="sv-SE" dirty="0" err="1" smtClean="0"/>
              <a:t>models</a:t>
            </a:r>
            <a:endParaRPr lang="sv-SE" dirty="0" smtClean="0"/>
          </a:p>
          <a:p>
            <a:pPr lvl="1"/>
            <a:r>
              <a:rPr lang="sv-SE" dirty="0" err="1" smtClean="0"/>
              <a:t>Structural</a:t>
            </a:r>
            <a:r>
              <a:rPr lang="sv-SE" dirty="0" smtClean="0"/>
              <a:t> </a:t>
            </a:r>
            <a:r>
              <a:rPr lang="sv-SE" dirty="0" err="1" smtClean="0"/>
              <a:t>models</a:t>
            </a:r>
            <a:endParaRPr lang="sv-SE" dirty="0" smtClean="0"/>
          </a:p>
          <a:p>
            <a:pPr lvl="2"/>
            <a:r>
              <a:rPr lang="sv-SE" dirty="0" smtClean="0"/>
              <a:t>NK </a:t>
            </a:r>
            <a:r>
              <a:rPr lang="sv-SE" dirty="0" err="1" smtClean="0"/>
              <a:t>models</a:t>
            </a:r>
            <a:r>
              <a:rPr lang="sv-SE" dirty="0" smtClean="0"/>
              <a:t> still in </a:t>
            </a:r>
            <a:r>
              <a:rPr lang="sv-SE" dirty="0" err="1" smtClean="0"/>
              <a:t>developing</a:t>
            </a:r>
            <a:r>
              <a:rPr lang="sv-SE" dirty="0" smtClean="0"/>
              <a:t> </a:t>
            </a:r>
            <a:r>
              <a:rPr lang="sv-SE" dirty="0" err="1" smtClean="0"/>
              <a:t>phase</a:t>
            </a:r>
            <a:endParaRPr lang="sv-SE" dirty="0" smtClean="0"/>
          </a:p>
          <a:p>
            <a:pPr lvl="2"/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uncertainty</a:t>
            </a:r>
            <a:endParaRPr lang="sv-SE" dirty="0" smtClean="0"/>
          </a:p>
          <a:p>
            <a:pPr lvl="2"/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structural</a:t>
            </a:r>
            <a:r>
              <a:rPr lang="sv-SE" dirty="0" smtClean="0"/>
              <a:t>? </a:t>
            </a:r>
            <a:r>
              <a:rPr lang="sv-SE" dirty="0" err="1" smtClean="0"/>
              <a:t>Identification</a:t>
            </a:r>
            <a:r>
              <a:rPr lang="sv-SE" dirty="0" smtClean="0"/>
              <a:t> </a:t>
            </a:r>
            <a:r>
              <a:rPr lang="sv-SE" dirty="0" err="1" smtClean="0"/>
              <a:t>issues</a:t>
            </a:r>
            <a:endParaRPr lang="sv-SE" dirty="0" smtClean="0"/>
          </a:p>
          <a:p>
            <a:r>
              <a:rPr lang="sv-SE" dirty="0" err="1" smtClean="0"/>
              <a:t>Forecast</a:t>
            </a:r>
            <a:r>
              <a:rPr lang="sv-SE" dirty="0" smtClean="0"/>
              <a:t> </a:t>
            </a:r>
            <a:r>
              <a:rPr lang="sv-SE" dirty="0" err="1" smtClean="0"/>
              <a:t>experience</a:t>
            </a:r>
            <a:endParaRPr lang="sv-SE" dirty="0" smtClean="0"/>
          </a:p>
          <a:p>
            <a:pPr lvl="2"/>
            <a:endParaRPr lang="sv-SE" dirty="0" smtClean="0"/>
          </a:p>
          <a:p>
            <a:pPr lvl="2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Evaluation</a:t>
            </a:r>
            <a:r>
              <a:rPr lang="sv-SE" dirty="0" smtClean="0"/>
              <a:t>: </a:t>
            </a:r>
            <a:r>
              <a:rPr lang="sv-SE" dirty="0" err="1" smtClean="0"/>
              <a:t>Forecasts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46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0"/>
            <a:ext cx="7505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7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Forecast</a:t>
            </a:r>
            <a:r>
              <a:rPr lang="sv-SE" dirty="0" smtClean="0"/>
              <a:t> performance</a:t>
            </a:r>
            <a:endParaRPr lang="sv-SE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14525"/>
            <a:ext cx="76104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91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Target not so explicit</a:t>
            </a:r>
          </a:p>
          <a:p>
            <a:r>
              <a:rPr lang="sv-SE" dirty="0" err="1" smtClean="0"/>
              <a:t>How</a:t>
            </a:r>
            <a:r>
              <a:rPr lang="sv-SE" dirty="0" smtClean="0"/>
              <a:t> to interpret ”flexible </a:t>
            </a:r>
            <a:r>
              <a:rPr lang="sv-SE" dirty="0" err="1" smtClean="0"/>
              <a:t>targeting</a:t>
            </a:r>
            <a:r>
              <a:rPr lang="sv-SE" dirty="0" smtClean="0"/>
              <a:t>”</a:t>
            </a:r>
          </a:p>
          <a:p>
            <a:r>
              <a:rPr lang="sv-SE" dirty="0" err="1" smtClean="0"/>
              <a:t>Practice</a:t>
            </a:r>
            <a:r>
              <a:rPr lang="sv-SE" dirty="0" smtClean="0"/>
              <a:t> vs </a:t>
            </a:r>
            <a:r>
              <a:rPr lang="sv-SE" dirty="0" err="1" smtClean="0"/>
              <a:t>theory</a:t>
            </a:r>
            <a:endParaRPr lang="sv-SE" dirty="0" smtClean="0"/>
          </a:p>
          <a:p>
            <a:pPr lvl="1"/>
            <a:r>
              <a:rPr lang="sv-SE" dirty="0" err="1" smtClean="0"/>
              <a:t>Theory</a:t>
            </a:r>
            <a:r>
              <a:rPr lang="sv-SE" dirty="0" smtClean="0"/>
              <a:t>: </a:t>
            </a:r>
            <a:r>
              <a:rPr lang="sv-SE" dirty="0" err="1" smtClean="0"/>
              <a:t>efficient</a:t>
            </a:r>
            <a:r>
              <a:rPr lang="sv-SE" dirty="0" smtClean="0"/>
              <a:t> </a:t>
            </a:r>
            <a:r>
              <a:rPr lang="sv-SE" dirty="0" err="1" smtClean="0"/>
              <a:t>allocation</a:t>
            </a:r>
            <a:endParaRPr lang="sv-SE" dirty="0" smtClean="0"/>
          </a:p>
          <a:p>
            <a:pPr lvl="1"/>
            <a:r>
              <a:rPr lang="sv-SE" dirty="0" err="1" smtClean="0"/>
              <a:t>Practice</a:t>
            </a:r>
            <a:r>
              <a:rPr lang="sv-SE" dirty="0" smtClean="0"/>
              <a:t>: </a:t>
            </a:r>
            <a:r>
              <a:rPr lang="sv-SE" dirty="0" err="1" smtClean="0"/>
              <a:t>low</a:t>
            </a:r>
            <a:r>
              <a:rPr lang="sv-SE" dirty="0" smtClean="0"/>
              <a:t> inflation</a:t>
            </a:r>
          </a:p>
          <a:p>
            <a:r>
              <a:rPr lang="sv-SE" dirty="0" smtClean="0"/>
              <a:t>Inflation </a:t>
            </a:r>
            <a:r>
              <a:rPr lang="sv-SE" dirty="0" err="1" smtClean="0"/>
              <a:t>target</a:t>
            </a:r>
            <a:r>
              <a:rPr lang="sv-SE" dirty="0" smtClean="0"/>
              <a:t>: CPI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including</a:t>
            </a:r>
            <a:r>
              <a:rPr lang="sv-SE" dirty="0" smtClean="0"/>
              <a:t> </a:t>
            </a:r>
            <a:r>
              <a:rPr lang="sv-SE" dirty="0" err="1" smtClean="0"/>
              <a:t>wage</a:t>
            </a:r>
            <a:r>
              <a:rPr lang="sv-SE" dirty="0" smtClean="0"/>
              <a:t> inflation </a:t>
            </a:r>
            <a:r>
              <a:rPr lang="sv-SE" dirty="0" err="1" smtClean="0"/>
              <a:t>advantageous</a:t>
            </a:r>
            <a:r>
              <a:rPr lang="sv-SE" dirty="0" smtClean="0"/>
              <a:t>: </a:t>
            </a:r>
            <a:r>
              <a:rPr lang="sv-SE" dirty="0" err="1" smtClean="0"/>
              <a:t>should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ignore</a:t>
            </a:r>
            <a:r>
              <a:rPr lang="sv-SE" dirty="0" smtClean="0"/>
              <a:t> </a:t>
            </a:r>
            <a:r>
              <a:rPr lang="sv-SE" dirty="0" err="1" smtClean="0"/>
              <a:t>wage</a:t>
            </a:r>
            <a:r>
              <a:rPr lang="sv-SE" dirty="0" smtClean="0"/>
              <a:t> inflation in </a:t>
            </a:r>
            <a:r>
              <a:rPr lang="sv-SE" dirty="0" err="1" smtClean="0"/>
              <a:t>evaluation</a:t>
            </a:r>
            <a:r>
              <a:rPr lang="sv-SE" dirty="0" smtClean="0"/>
              <a:t>?  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Policy </a:t>
            </a:r>
            <a:r>
              <a:rPr lang="sv-SE" dirty="0" err="1" smtClean="0"/>
              <a:t>evaluation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50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Inflation </a:t>
            </a:r>
            <a:r>
              <a:rPr lang="sv-SE" dirty="0" err="1" smtClean="0"/>
              <a:t>low</a:t>
            </a:r>
            <a:endParaRPr lang="sv-SE" dirty="0" smtClean="0"/>
          </a:p>
          <a:p>
            <a:r>
              <a:rPr lang="sv-SE" dirty="0" smtClean="0"/>
              <a:t>Inflation less volatile</a:t>
            </a:r>
          </a:p>
          <a:p>
            <a:r>
              <a:rPr lang="sv-SE" dirty="0" smtClean="0"/>
              <a:t>Output </a:t>
            </a:r>
            <a:r>
              <a:rPr lang="sv-SE" dirty="0" err="1" smtClean="0"/>
              <a:t>growth</a:t>
            </a:r>
            <a:r>
              <a:rPr lang="sv-SE" dirty="0" smtClean="0"/>
              <a:t> high</a:t>
            </a:r>
          </a:p>
          <a:p>
            <a:r>
              <a:rPr lang="sv-SE" dirty="0" smtClean="0"/>
              <a:t>Output </a:t>
            </a:r>
            <a:r>
              <a:rPr lang="sv-SE" dirty="0" err="1" smtClean="0"/>
              <a:t>volatility</a:t>
            </a:r>
            <a:r>
              <a:rPr lang="sv-SE" dirty="0" smtClean="0"/>
              <a:t> </a:t>
            </a:r>
            <a:r>
              <a:rPr lang="sv-SE" dirty="0" err="1" smtClean="0"/>
              <a:t>lower</a:t>
            </a:r>
            <a:endParaRPr lang="sv-SE" dirty="0" smtClean="0"/>
          </a:p>
          <a:p>
            <a:r>
              <a:rPr lang="sv-SE" dirty="0" smtClean="0"/>
              <a:t>Does this </a:t>
            </a:r>
            <a:r>
              <a:rPr lang="sv-SE" dirty="0" err="1" smtClean="0"/>
              <a:t>depend</a:t>
            </a:r>
            <a:r>
              <a:rPr lang="sv-SE" dirty="0" smtClean="0"/>
              <a:t> on inflation </a:t>
            </a:r>
            <a:r>
              <a:rPr lang="sv-SE" dirty="0" err="1" smtClean="0"/>
              <a:t>targeting</a:t>
            </a:r>
            <a:r>
              <a:rPr lang="sv-SE" dirty="0" smtClean="0"/>
              <a:t>?</a:t>
            </a:r>
          </a:p>
          <a:p>
            <a:pPr lvl="1"/>
            <a:r>
              <a:rPr lang="sv-SE" dirty="0" err="1" smtClean="0"/>
              <a:t>Compare</a:t>
            </a:r>
            <a:r>
              <a:rPr lang="sv-SE" dirty="0" smtClean="0"/>
              <a:t> </a:t>
            </a:r>
            <a:r>
              <a:rPr lang="sv-SE" dirty="0" err="1" smtClean="0"/>
              <a:t>countries</a:t>
            </a:r>
            <a:endParaRPr lang="sv-SE" dirty="0" smtClean="0"/>
          </a:p>
          <a:p>
            <a:pPr lvl="2"/>
            <a:r>
              <a:rPr lang="sv-SE" dirty="0" err="1" smtClean="0"/>
              <a:t>Denmark</a:t>
            </a:r>
            <a:r>
              <a:rPr lang="sv-SE" dirty="0" smtClean="0"/>
              <a:t> vs Sweden</a:t>
            </a:r>
          </a:p>
          <a:p>
            <a:r>
              <a:rPr lang="sv-SE" dirty="0" smtClean="0"/>
              <a:t>Experts on Sweden, </a:t>
            </a:r>
            <a:r>
              <a:rPr lang="sv-SE" dirty="0" err="1" smtClean="0"/>
              <a:t>Giavazzi</a:t>
            </a:r>
            <a:r>
              <a:rPr lang="sv-SE" dirty="0" smtClean="0"/>
              <a:t> &amp; </a:t>
            </a:r>
            <a:r>
              <a:rPr lang="sv-SE" dirty="0" err="1" smtClean="0"/>
              <a:t>Mishkin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Inflation </a:t>
            </a:r>
            <a:r>
              <a:rPr lang="sv-SE" dirty="0" err="1" smtClean="0"/>
              <a:t>targeting</a:t>
            </a:r>
            <a:r>
              <a:rPr lang="sv-SE" dirty="0" smtClean="0"/>
              <a:t> era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197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Problem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Too</a:t>
            </a:r>
            <a:r>
              <a:rPr lang="sv-SE" dirty="0" smtClean="0"/>
              <a:t> </a:t>
            </a:r>
            <a:r>
              <a:rPr lang="sv-SE" dirty="0" err="1" smtClean="0"/>
              <a:t>complicated</a:t>
            </a:r>
            <a:endParaRPr lang="sv-SE" dirty="0" smtClean="0"/>
          </a:p>
          <a:p>
            <a:r>
              <a:rPr lang="sv-SE" dirty="0" err="1" smtClean="0"/>
              <a:t>Structural</a:t>
            </a:r>
            <a:r>
              <a:rPr lang="sv-SE" dirty="0" smtClean="0"/>
              <a:t> parameters </a:t>
            </a:r>
            <a:r>
              <a:rPr lang="sv-SE" dirty="0" err="1" smtClean="0"/>
              <a:t>difficult</a:t>
            </a:r>
            <a:r>
              <a:rPr lang="sv-SE" dirty="0" smtClean="0"/>
              <a:t> to </a:t>
            </a:r>
            <a:r>
              <a:rPr lang="sv-SE" dirty="0" err="1" smtClean="0"/>
              <a:t>identify</a:t>
            </a:r>
            <a:endParaRPr lang="sv-SE" dirty="0" smtClean="0"/>
          </a:p>
          <a:p>
            <a:r>
              <a:rPr lang="sv-SE" dirty="0" smtClean="0"/>
              <a:t>Output gap </a:t>
            </a:r>
            <a:r>
              <a:rPr lang="sv-SE" dirty="0" err="1" smtClean="0"/>
              <a:t>unobservable</a:t>
            </a:r>
            <a:endParaRPr lang="sv-SE" dirty="0" smtClean="0"/>
          </a:p>
          <a:p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unknown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Special </a:t>
            </a:r>
            <a:r>
              <a:rPr lang="sv-SE" dirty="0" err="1" smtClean="0"/>
              <a:t>case</a:t>
            </a:r>
            <a:endParaRPr lang="sv-S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571471" y="1428736"/>
          <a:ext cx="4155067" cy="135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22" name="Equation" r:id="rId3" imgW="1904760" imgH="622080" progId="Equation.DSMT4">
                  <p:embed/>
                </p:oleObj>
              </mc:Choice>
              <mc:Fallback>
                <p:oleObj name="Equation" r:id="rId3" imgW="1904760" imgH="622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1" y="1428736"/>
                        <a:ext cx="4155067" cy="1357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357158" y="2928934"/>
          <a:ext cx="4286280" cy="3486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23" name="Equation" r:id="rId5" imgW="1904760" imgH="1549080" progId="Equation.DSMT4">
                  <p:embed/>
                </p:oleObj>
              </mc:Choice>
              <mc:Fallback>
                <p:oleObj name="Equation" r:id="rId5" imgW="1904760" imgH="1549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928934"/>
                        <a:ext cx="4286280" cy="34861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Optimal policy as </a:t>
            </a:r>
            <a:r>
              <a:rPr lang="sv-SE" dirty="0" err="1" smtClean="0"/>
              <a:t>before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Stabilize</a:t>
            </a:r>
            <a:r>
              <a:rPr lang="sv-SE" dirty="0" smtClean="0"/>
              <a:t> the </a:t>
            </a:r>
            <a:r>
              <a:rPr lang="sv-SE" dirty="0" err="1" smtClean="0"/>
              <a:t>composite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 with the </a:t>
            </a:r>
            <a:r>
              <a:rPr lang="sv-SE" dirty="0" err="1" smtClean="0"/>
              <a:t>derived</a:t>
            </a:r>
            <a:r>
              <a:rPr lang="sv-SE" dirty="0" smtClean="0"/>
              <a:t> </a:t>
            </a:r>
            <a:r>
              <a:rPr lang="sv-SE" dirty="0" err="1" smtClean="0"/>
              <a:t>weights</a:t>
            </a:r>
            <a:endParaRPr lang="sv-SE" dirty="0" smtClean="0"/>
          </a:p>
          <a:p>
            <a:r>
              <a:rPr lang="sv-SE" dirty="0" smtClean="0"/>
              <a:t>=&gt; output is </a:t>
            </a:r>
            <a:r>
              <a:rPr lang="sv-SE" dirty="0" err="1" smtClean="0"/>
              <a:t>stabilized</a:t>
            </a:r>
            <a:r>
              <a:rPr lang="sv-SE" dirty="0" smtClean="0"/>
              <a:t> as </a:t>
            </a:r>
            <a:r>
              <a:rPr lang="sv-SE" dirty="0" err="1" smtClean="0"/>
              <a:t>before</a:t>
            </a:r>
            <a:endParaRPr lang="sv-SE" dirty="0" smtClean="0"/>
          </a:p>
          <a:p>
            <a:r>
              <a:rPr lang="sv-SE" dirty="0" err="1" smtClean="0"/>
              <a:t>But</a:t>
            </a:r>
            <a:r>
              <a:rPr lang="sv-SE" dirty="0" smtClean="0"/>
              <a:t>: </a:t>
            </a:r>
            <a:r>
              <a:rPr lang="sv-SE" dirty="0" err="1" smtClean="0"/>
              <a:t>Wage</a:t>
            </a:r>
            <a:r>
              <a:rPr lang="sv-SE" dirty="0" smtClean="0"/>
              <a:t> inflation </a:t>
            </a:r>
            <a:r>
              <a:rPr lang="sv-SE" dirty="0" err="1" smtClean="0"/>
              <a:t>should</a:t>
            </a:r>
            <a:r>
              <a:rPr lang="sv-SE" dirty="0" smtClean="0"/>
              <a:t> be </a:t>
            </a:r>
            <a:r>
              <a:rPr lang="sv-SE" dirty="0" err="1" smtClean="0"/>
              <a:t>included</a:t>
            </a:r>
            <a:r>
              <a:rPr lang="sv-SE" dirty="0" smtClean="0"/>
              <a:t> in the </a:t>
            </a:r>
            <a:r>
              <a:rPr lang="sv-SE" dirty="0" err="1" smtClean="0"/>
              <a:t>target</a:t>
            </a:r>
            <a:r>
              <a:rPr lang="sv-SE" dirty="0" smtClean="0"/>
              <a:t> variable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Simulations with simple </a:t>
            </a:r>
            <a:r>
              <a:rPr lang="sv-SE" dirty="0" err="1" smtClean="0"/>
              <a:t>rules</a:t>
            </a:r>
            <a:endParaRPr lang="sv-SE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912" y="2428868"/>
            <a:ext cx="8606976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3" y="5357826"/>
            <a:ext cx="391888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778674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Results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Wage</a:t>
            </a:r>
            <a:r>
              <a:rPr lang="sv-SE" dirty="0" smtClean="0"/>
              <a:t> inflation </a:t>
            </a:r>
            <a:r>
              <a:rPr lang="sv-SE" dirty="0" err="1" smtClean="0"/>
              <a:t>important</a:t>
            </a:r>
            <a:endParaRPr lang="sv-SE" dirty="0" smtClean="0"/>
          </a:p>
          <a:p>
            <a:r>
              <a:rPr lang="sv-SE" dirty="0" err="1" smtClean="0"/>
              <a:t>Strict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inflation </a:t>
            </a:r>
            <a:r>
              <a:rPr lang="sv-SE" dirty="0" err="1" smtClean="0"/>
              <a:t>targeting</a:t>
            </a:r>
            <a:r>
              <a:rPr lang="sv-SE" dirty="0" smtClean="0"/>
              <a:t> suboptimal</a:t>
            </a:r>
          </a:p>
          <a:p>
            <a:r>
              <a:rPr lang="sv-SE" dirty="0" err="1" smtClean="0"/>
              <a:t>Strict</a:t>
            </a:r>
            <a:r>
              <a:rPr lang="sv-SE" dirty="0" smtClean="0"/>
              <a:t> </a:t>
            </a:r>
            <a:r>
              <a:rPr lang="sv-SE" dirty="0" err="1" smtClean="0"/>
              <a:t>better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flexible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9165</TotalTime>
  <Words>1008</Words>
  <Application>Microsoft Office PowerPoint</Application>
  <PresentationFormat>Bildspel på skärmen (4:3)</PresentationFormat>
  <Paragraphs>203</Paragraphs>
  <Slides>38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0" baseType="lpstr">
      <vt:lpstr>Office-tema</vt:lpstr>
      <vt:lpstr>Equation</vt:lpstr>
      <vt:lpstr>Previous lecture</vt:lpstr>
      <vt:lpstr>Optimal policy</vt:lpstr>
      <vt:lpstr>PowerPoint-presentation</vt:lpstr>
      <vt:lpstr>Problem</vt:lpstr>
      <vt:lpstr>Special case</vt:lpstr>
      <vt:lpstr>Optimal policy as before</vt:lpstr>
      <vt:lpstr>Simulations with simple rules</vt:lpstr>
      <vt:lpstr>PowerPoint-presentation</vt:lpstr>
      <vt:lpstr>Results</vt:lpstr>
      <vt:lpstr>Further extensions</vt:lpstr>
      <vt:lpstr>Inflation targeting in practice</vt:lpstr>
      <vt:lpstr>CPI</vt:lpstr>
      <vt:lpstr>Conclusion</vt:lpstr>
      <vt:lpstr>Transmission mechanism</vt:lpstr>
      <vt:lpstr>Decisions based on forecasts</vt:lpstr>
      <vt:lpstr>Major alternatives</vt:lpstr>
      <vt:lpstr>RAMSES – DSGE model</vt:lpstr>
      <vt:lpstr>Extensions in RAMSES</vt:lpstr>
      <vt:lpstr>Target variables: Inflation</vt:lpstr>
      <vt:lpstr>Target variables: Output gap</vt:lpstr>
      <vt:lpstr>Alternative theories</vt:lpstr>
      <vt:lpstr>Policy environment</vt:lpstr>
      <vt:lpstr>Legislation</vt:lpstr>
      <vt:lpstr>Different in other countries</vt:lpstr>
      <vt:lpstr>Problems with accountability</vt:lpstr>
      <vt:lpstr>Independence</vt:lpstr>
      <vt:lpstr>Legislation</vt:lpstr>
      <vt:lpstr>also said</vt:lpstr>
      <vt:lpstr>Law &amp; CB July 2008</vt:lpstr>
      <vt:lpstr>Flexibility</vt:lpstr>
      <vt:lpstr>and…</vt:lpstr>
      <vt:lpstr>1993 &amp; 2008</vt:lpstr>
      <vt:lpstr>Evaluation</vt:lpstr>
      <vt:lpstr>Evaluation: Forecasts</vt:lpstr>
      <vt:lpstr>PowerPoint-presentation</vt:lpstr>
      <vt:lpstr>Forecast performance</vt:lpstr>
      <vt:lpstr>Policy evaluation</vt:lpstr>
      <vt:lpstr>Inflation targeting era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Previous lecture</dc:title>
  <dc:creator>Bengt Assarsson</dc:creator>
  <cp:lastModifiedBy>Bengt Assarsson</cp:lastModifiedBy>
  <cp:revision>175</cp:revision>
  <cp:lastPrinted>2012-12-03T22:44:22Z</cp:lastPrinted>
  <dcterms:created xsi:type="dcterms:W3CDTF">2010-09-07T08:22:20Z</dcterms:created>
  <dcterms:modified xsi:type="dcterms:W3CDTF">2012-12-05T22:20:10Z</dcterms:modified>
</cp:coreProperties>
</file>